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4" r:id="rId8"/>
    <p:sldId id="277" r:id="rId9"/>
    <p:sldId id="268" r:id="rId10"/>
    <p:sldId id="269" r:id="rId11"/>
    <p:sldId id="270" r:id="rId12"/>
    <p:sldId id="271" r:id="rId13"/>
    <p:sldId id="273" r:id="rId14"/>
    <p:sldId id="274" r:id="rId15"/>
    <p:sldId id="275" r:id="rId16"/>
    <p:sldId id="276"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826300"/>
    <a:srgbClr val="8A6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68" d="100"/>
          <a:sy n="68" d="100"/>
        </p:scale>
        <p:origin x="62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8742B-3920-4B96-8B85-62A761C389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EB89D8-8864-41C6-B71C-797EDB80E3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43F4BF-B3C6-490E-BB38-8B60A3BFD986}"/>
              </a:ext>
            </a:extLst>
          </p:cNvPr>
          <p:cNvSpPr>
            <a:spLocks noGrp="1"/>
          </p:cNvSpPr>
          <p:nvPr>
            <p:ph type="dt" sz="half" idx="10"/>
          </p:nvPr>
        </p:nvSpPr>
        <p:spPr/>
        <p:txBody>
          <a:bodyPr/>
          <a:lstStyle/>
          <a:p>
            <a:fld id="{AA4208F7-D40B-4069-9886-8E1B4831BD45}" type="datetimeFigureOut">
              <a:rPr lang="en-US" smtClean="0"/>
              <a:t>8/15/2018</a:t>
            </a:fld>
            <a:endParaRPr lang="en-US"/>
          </a:p>
        </p:txBody>
      </p:sp>
      <p:sp>
        <p:nvSpPr>
          <p:cNvPr id="5" name="Footer Placeholder 4">
            <a:extLst>
              <a:ext uri="{FF2B5EF4-FFF2-40B4-BE49-F238E27FC236}">
                <a16:creationId xmlns:a16="http://schemas.microsoft.com/office/drawing/2014/main" id="{A6323CAA-3006-4F59-AD54-A00F3A051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1A5CA-4ED6-4FC9-A6F3-2A593A40676D}"/>
              </a:ext>
            </a:extLst>
          </p:cNvPr>
          <p:cNvSpPr>
            <a:spLocks noGrp="1"/>
          </p:cNvSpPr>
          <p:nvPr>
            <p:ph type="sldNum" sz="quarter" idx="12"/>
          </p:nvPr>
        </p:nvSpPr>
        <p:spPr/>
        <p:txBody>
          <a:bodyPr/>
          <a:lstStyle/>
          <a:p>
            <a:fld id="{B1893C26-85BF-44F4-BAC9-4D6274EA915B}" type="slidenum">
              <a:rPr lang="en-US" smtClean="0"/>
              <a:t>‹#›</a:t>
            </a:fld>
            <a:endParaRPr lang="en-US"/>
          </a:p>
        </p:txBody>
      </p:sp>
    </p:spTree>
    <p:extLst>
      <p:ext uri="{BB962C8B-B14F-4D97-AF65-F5344CB8AC3E}">
        <p14:creationId xmlns:p14="http://schemas.microsoft.com/office/powerpoint/2010/main" val="56006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6277-B9DC-4B3E-AAF8-25626F4A95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3C5EB0-EF6D-476B-AC4F-BFE46963AA7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8F79B-C9ED-4424-83AF-8AE421B52140}"/>
              </a:ext>
            </a:extLst>
          </p:cNvPr>
          <p:cNvSpPr>
            <a:spLocks noGrp="1"/>
          </p:cNvSpPr>
          <p:nvPr>
            <p:ph type="dt" sz="half" idx="10"/>
          </p:nvPr>
        </p:nvSpPr>
        <p:spPr/>
        <p:txBody>
          <a:bodyPr/>
          <a:lstStyle/>
          <a:p>
            <a:fld id="{AA4208F7-D40B-4069-9886-8E1B4831BD45}" type="datetimeFigureOut">
              <a:rPr lang="en-US" smtClean="0"/>
              <a:t>8/15/2018</a:t>
            </a:fld>
            <a:endParaRPr lang="en-US"/>
          </a:p>
        </p:txBody>
      </p:sp>
      <p:sp>
        <p:nvSpPr>
          <p:cNvPr id="5" name="Footer Placeholder 4">
            <a:extLst>
              <a:ext uri="{FF2B5EF4-FFF2-40B4-BE49-F238E27FC236}">
                <a16:creationId xmlns:a16="http://schemas.microsoft.com/office/drawing/2014/main" id="{189C5B78-9DD9-4E6D-A6B2-1C7DE79B5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E1FC8-C540-46E2-B9A3-EB2929D05997}"/>
              </a:ext>
            </a:extLst>
          </p:cNvPr>
          <p:cNvSpPr>
            <a:spLocks noGrp="1"/>
          </p:cNvSpPr>
          <p:nvPr>
            <p:ph type="sldNum" sz="quarter" idx="12"/>
          </p:nvPr>
        </p:nvSpPr>
        <p:spPr/>
        <p:txBody>
          <a:bodyPr/>
          <a:lstStyle/>
          <a:p>
            <a:fld id="{B1893C26-85BF-44F4-BAC9-4D6274EA915B}" type="slidenum">
              <a:rPr lang="en-US" smtClean="0"/>
              <a:t>‹#›</a:t>
            </a:fld>
            <a:endParaRPr lang="en-US"/>
          </a:p>
        </p:txBody>
      </p:sp>
    </p:spTree>
    <p:extLst>
      <p:ext uri="{BB962C8B-B14F-4D97-AF65-F5344CB8AC3E}">
        <p14:creationId xmlns:p14="http://schemas.microsoft.com/office/powerpoint/2010/main" val="364641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1D78B4-1737-4A72-9F97-769856375F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29CFD6-B7F1-48F7-B07A-42E5DED0DA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2EC97-0E94-42C0-BC24-05DFF11B60C0}"/>
              </a:ext>
            </a:extLst>
          </p:cNvPr>
          <p:cNvSpPr>
            <a:spLocks noGrp="1"/>
          </p:cNvSpPr>
          <p:nvPr>
            <p:ph type="dt" sz="half" idx="10"/>
          </p:nvPr>
        </p:nvSpPr>
        <p:spPr/>
        <p:txBody>
          <a:bodyPr/>
          <a:lstStyle/>
          <a:p>
            <a:fld id="{AA4208F7-D40B-4069-9886-8E1B4831BD45}" type="datetimeFigureOut">
              <a:rPr lang="en-US" smtClean="0"/>
              <a:t>8/15/2018</a:t>
            </a:fld>
            <a:endParaRPr lang="en-US"/>
          </a:p>
        </p:txBody>
      </p:sp>
      <p:sp>
        <p:nvSpPr>
          <p:cNvPr id="5" name="Footer Placeholder 4">
            <a:extLst>
              <a:ext uri="{FF2B5EF4-FFF2-40B4-BE49-F238E27FC236}">
                <a16:creationId xmlns:a16="http://schemas.microsoft.com/office/drawing/2014/main" id="{53686A35-4C39-4743-BED7-56E483167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5275E-8C1F-41AC-B22F-57BB8059D16C}"/>
              </a:ext>
            </a:extLst>
          </p:cNvPr>
          <p:cNvSpPr>
            <a:spLocks noGrp="1"/>
          </p:cNvSpPr>
          <p:nvPr>
            <p:ph type="sldNum" sz="quarter" idx="12"/>
          </p:nvPr>
        </p:nvSpPr>
        <p:spPr/>
        <p:txBody>
          <a:bodyPr/>
          <a:lstStyle/>
          <a:p>
            <a:fld id="{B1893C26-85BF-44F4-BAC9-4D6274EA915B}" type="slidenum">
              <a:rPr lang="en-US" smtClean="0"/>
              <a:t>‹#›</a:t>
            </a:fld>
            <a:endParaRPr lang="en-US"/>
          </a:p>
        </p:txBody>
      </p:sp>
    </p:spTree>
    <p:extLst>
      <p:ext uri="{BB962C8B-B14F-4D97-AF65-F5344CB8AC3E}">
        <p14:creationId xmlns:p14="http://schemas.microsoft.com/office/powerpoint/2010/main" val="394104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3D50-C6BB-4C80-8FAE-D5E49F75A8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040035-6C8C-4F58-B343-2E4CE6C184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85EAC-6278-414C-B85F-567A53C182FF}"/>
              </a:ext>
            </a:extLst>
          </p:cNvPr>
          <p:cNvSpPr>
            <a:spLocks noGrp="1"/>
          </p:cNvSpPr>
          <p:nvPr>
            <p:ph type="dt" sz="half" idx="10"/>
          </p:nvPr>
        </p:nvSpPr>
        <p:spPr/>
        <p:txBody>
          <a:bodyPr/>
          <a:lstStyle/>
          <a:p>
            <a:fld id="{AA4208F7-D40B-4069-9886-8E1B4831BD45}" type="datetimeFigureOut">
              <a:rPr lang="en-US" smtClean="0"/>
              <a:t>8/15/2018</a:t>
            </a:fld>
            <a:endParaRPr lang="en-US"/>
          </a:p>
        </p:txBody>
      </p:sp>
      <p:sp>
        <p:nvSpPr>
          <p:cNvPr id="5" name="Footer Placeholder 4">
            <a:extLst>
              <a:ext uri="{FF2B5EF4-FFF2-40B4-BE49-F238E27FC236}">
                <a16:creationId xmlns:a16="http://schemas.microsoft.com/office/drawing/2014/main" id="{17E3AAE7-D6A3-4FD9-886B-6A910F6E4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655C3-EE45-4097-BAE4-64C2B0BD02A1}"/>
              </a:ext>
            </a:extLst>
          </p:cNvPr>
          <p:cNvSpPr>
            <a:spLocks noGrp="1"/>
          </p:cNvSpPr>
          <p:nvPr>
            <p:ph type="sldNum" sz="quarter" idx="12"/>
          </p:nvPr>
        </p:nvSpPr>
        <p:spPr/>
        <p:txBody>
          <a:bodyPr/>
          <a:lstStyle/>
          <a:p>
            <a:fld id="{B1893C26-85BF-44F4-BAC9-4D6274EA915B}" type="slidenum">
              <a:rPr lang="en-US" smtClean="0"/>
              <a:t>‹#›</a:t>
            </a:fld>
            <a:endParaRPr lang="en-US"/>
          </a:p>
        </p:txBody>
      </p:sp>
    </p:spTree>
    <p:extLst>
      <p:ext uri="{BB962C8B-B14F-4D97-AF65-F5344CB8AC3E}">
        <p14:creationId xmlns:p14="http://schemas.microsoft.com/office/powerpoint/2010/main" val="203093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5CB8C-23E0-4045-A669-615B0AC6B4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8BD00B-323D-4FC7-ABE2-DB4F85375D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AF3255-72A3-4293-9405-CD39A068DAF5}"/>
              </a:ext>
            </a:extLst>
          </p:cNvPr>
          <p:cNvSpPr>
            <a:spLocks noGrp="1"/>
          </p:cNvSpPr>
          <p:nvPr>
            <p:ph type="dt" sz="half" idx="10"/>
          </p:nvPr>
        </p:nvSpPr>
        <p:spPr/>
        <p:txBody>
          <a:bodyPr/>
          <a:lstStyle/>
          <a:p>
            <a:fld id="{AA4208F7-D40B-4069-9886-8E1B4831BD45}" type="datetimeFigureOut">
              <a:rPr lang="en-US" smtClean="0"/>
              <a:t>8/15/2018</a:t>
            </a:fld>
            <a:endParaRPr lang="en-US"/>
          </a:p>
        </p:txBody>
      </p:sp>
      <p:sp>
        <p:nvSpPr>
          <p:cNvPr id="5" name="Footer Placeholder 4">
            <a:extLst>
              <a:ext uri="{FF2B5EF4-FFF2-40B4-BE49-F238E27FC236}">
                <a16:creationId xmlns:a16="http://schemas.microsoft.com/office/drawing/2014/main" id="{CD4F8202-5911-46BA-BA88-224BA4B3A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5A9A1-EB67-4839-9D02-15DDD47CF98E}"/>
              </a:ext>
            </a:extLst>
          </p:cNvPr>
          <p:cNvSpPr>
            <a:spLocks noGrp="1"/>
          </p:cNvSpPr>
          <p:nvPr>
            <p:ph type="sldNum" sz="quarter" idx="12"/>
          </p:nvPr>
        </p:nvSpPr>
        <p:spPr/>
        <p:txBody>
          <a:bodyPr/>
          <a:lstStyle/>
          <a:p>
            <a:fld id="{B1893C26-85BF-44F4-BAC9-4D6274EA915B}" type="slidenum">
              <a:rPr lang="en-US" smtClean="0"/>
              <a:t>‹#›</a:t>
            </a:fld>
            <a:endParaRPr lang="en-US"/>
          </a:p>
        </p:txBody>
      </p:sp>
    </p:spTree>
    <p:extLst>
      <p:ext uri="{BB962C8B-B14F-4D97-AF65-F5344CB8AC3E}">
        <p14:creationId xmlns:p14="http://schemas.microsoft.com/office/powerpoint/2010/main" val="390740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7F0-26B9-4EB1-9F54-9F0D04E94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CC6343-1BC5-48EE-BF58-780FD16AB0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141F1C-7FCF-42C3-834E-1F0054F40F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E77403-FC2A-4A1F-B8D6-940D15D1DDA6}"/>
              </a:ext>
            </a:extLst>
          </p:cNvPr>
          <p:cNvSpPr>
            <a:spLocks noGrp="1"/>
          </p:cNvSpPr>
          <p:nvPr>
            <p:ph type="dt" sz="half" idx="10"/>
          </p:nvPr>
        </p:nvSpPr>
        <p:spPr/>
        <p:txBody>
          <a:bodyPr/>
          <a:lstStyle/>
          <a:p>
            <a:fld id="{AA4208F7-D40B-4069-9886-8E1B4831BD45}" type="datetimeFigureOut">
              <a:rPr lang="en-US" smtClean="0"/>
              <a:t>8/15/2018</a:t>
            </a:fld>
            <a:endParaRPr lang="en-US"/>
          </a:p>
        </p:txBody>
      </p:sp>
      <p:sp>
        <p:nvSpPr>
          <p:cNvPr id="6" name="Footer Placeholder 5">
            <a:extLst>
              <a:ext uri="{FF2B5EF4-FFF2-40B4-BE49-F238E27FC236}">
                <a16:creationId xmlns:a16="http://schemas.microsoft.com/office/drawing/2014/main" id="{BDEC1518-451D-4644-BCB4-C4DACC1280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5535B-0515-49EE-A263-AC18833FCCDC}"/>
              </a:ext>
            </a:extLst>
          </p:cNvPr>
          <p:cNvSpPr>
            <a:spLocks noGrp="1"/>
          </p:cNvSpPr>
          <p:nvPr>
            <p:ph type="sldNum" sz="quarter" idx="12"/>
          </p:nvPr>
        </p:nvSpPr>
        <p:spPr/>
        <p:txBody>
          <a:bodyPr/>
          <a:lstStyle/>
          <a:p>
            <a:fld id="{B1893C26-85BF-44F4-BAC9-4D6274EA915B}" type="slidenum">
              <a:rPr lang="en-US" smtClean="0"/>
              <a:t>‹#›</a:t>
            </a:fld>
            <a:endParaRPr lang="en-US"/>
          </a:p>
        </p:txBody>
      </p:sp>
    </p:spTree>
    <p:extLst>
      <p:ext uri="{BB962C8B-B14F-4D97-AF65-F5344CB8AC3E}">
        <p14:creationId xmlns:p14="http://schemas.microsoft.com/office/powerpoint/2010/main" val="85952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6A635-968D-4AF3-9EEC-0F2BBAD8D1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505AD3-25AE-4B49-9D5F-90B254DF2E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DA994DD-3A21-4BF6-A40C-5602AC2CF9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DDDDB7-0342-49DE-932D-F0A140D64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90BFD1-7676-498D-A5C1-7C11C8584A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BD3355-14E7-4669-9CC5-2E589482A795}"/>
              </a:ext>
            </a:extLst>
          </p:cNvPr>
          <p:cNvSpPr>
            <a:spLocks noGrp="1"/>
          </p:cNvSpPr>
          <p:nvPr>
            <p:ph type="dt" sz="half" idx="10"/>
          </p:nvPr>
        </p:nvSpPr>
        <p:spPr/>
        <p:txBody>
          <a:bodyPr/>
          <a:lstStyle/>
          <a:p>
            <a:fld id="{AA4208F7-D40B-4069-9886-8E1B4831BD45}" type="datetimeFigureOut">
              <a:rPr lang="en-US" smtClean="0"/>
              <a:t>8/15/2018</a:t>
            </a:fld>
            <a:endParaRPr lang="en-US"/>
          </a:p>
        </p:txBody>
      </p:sp>
      <p:sp>
        <p:nvSpPr>
          <p:cNvPr id="8" name="Footer Placeholder 7">
            <a:extLst>
              <a:ext uri="{FF2B5EF4-FFF2-40B4-BE49-F238E27FC236}">
                <a16:creationId xmlns:a16="http://schemas.microsoft.com/office/drawing/2014/main" id="{8BC48D03-D17D-4099-9FB0-774FC06A4D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7C79D7-2B6B-40A8-855C-BE56FC87EA39}"/>
              </a:ext>
            </a:extLst>
          </p:cNvPr>
          <p:cNvSpPr>
            <a:spLocks noGrp="1"/>
          </p:cNvSpPr>
          <p:nvPr>
            <p:ph type="sldNum" sz="quarter" idx="12"/>
          </p:nvPr>
        </p:nvSpPr>
        <p:spPr/>
        <p:txBody>
          <a:bodyPr/>
          <a:lstStyle/>
          <a:p>
            <a:fld id="{B1893C26-85BF-44F4-BAC9-4D6274EA915B}" type="slidenum">
              <a:rPr lang="en-US" smtClean="0"/>
              <a:t>‹#›</a:t>
            </a:fld>
            <a:endParaRPr lang="en-US"/>
          </a:p>
        </p:txBody>
      </p:sp>
    </p:spTree>
    <p:extLst>
      <p:ext uri="{BB962C8B-B14F-4D97-AF65-F5344CB8AC3E}">
        <p14:creationId xmlns:p14="http://schemas.microsoft.com/office/powerpoint/2010/main" val="148001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1BC-CF5E-481E-9715-77EF93B01D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EE160F-D85A-4DB7-83E0-5F26713421A5}"/>
              </a:ext>
            </a:extLst>
          </p:cNvPr>
          <p:cNvSpPr>
            <a:spLocks noGrp="1"/>
          </p:cNvSpPr>
          <p:nvPr>
            <p:ph type="dt" sz="half" idx="10"/>
          </p:nvPr>
        </p:nvSpPr>
        <p:spPr/>
        <p:txBody>
          <a:bodyPr/>
          <a:lstStyle/>
          <a:p>
            <a:fld id="{AA4208F7-D40B-4069-9886-8E1B4831BD45}" type="datetimeFigureOut">
              <a:rPr lang="en-US" smtClean="0"/>
              <a:t>8/15/2018</a:t>
            </a:fld>
            <a:endParaRPr lang="en-US"/>
          </a:p>
        </p:txBody>
      </p:sp>
      <p:sp>
        <p:nvSpPr>
          <p:cNvPr id="4" name="Footer Placeholder 3">
            <a:extLst>
              <a:ext uri="{FF2B5EF4-FFF2-40B4-BE49-F238E27FC236}">
                <a16:creationId xmlns:a16="http://schemas.microsoft.com/office/drawing/2014/main" id="{90BCA84B-174F-48BB-9162-C42F6CA784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B67445-995D-4653-BF51-E378556FDD25}"/>
              </a:ext>
            </a:extLst>
          </p:cNvPr>
          <p:cNvSpPr>
            <a:spLocks noGrp="1"/>
          </p:cNvSpPr>
          <p:nvPr>
            <p:ph type="sldNum" sz="quarter" idx="12"/>
          </p:nvPr>
        </p:nvSpPr>
        <p:spPr/>
        <p:txBody>
          <a:bodyPr/>
          <a:lstStyle/>
          <a:p>
            <a:fld id="{B1893C26-85BF-44F4-BAC9-4D6274EA915B}" type="slidenum">
              <a:rPr lang="en-US" smtClean="0"/>
              <a:t>‹#›</a:t>
            </a:fld>
            <a:endParaRPr lang="en-US"/>
          </a:p>
        </p:txBody>
      </p:sp>
    </p:spTree>
    <p:extLst>
      <p:ext uri="{BB962C8B-B14F-4D97-AF65-F5344CB8AC3E}">
        <p14:creationId xmlns:p14="http://schemas.microsoft.com/office/powerpoint/2010/main" val="40628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257DA5-E9A6-48B4-B7E1-1E773C40C296}"/>
              </a:ext>
            </a:extLst>
          </p:cNvPr>
          <p:cNvSpPr>
            <a:spLocks noGrp="1"/>
          </p:cNvSpPr>
          <p:nvPr>
            <p:ph type="dt" sz="half" idx="10"/>
          </p:nvPr>
        </p:nvSpPr>
        <p:spPr/>
        <p:txBody>
          <a:bodyPr/>
          <a:lstStyle/>
          <a:p>
            <a:fld id="{AA4208F7-D40B-4069-9886-8E1B4831BD45}" type="datetimeFigureOut">
              <a:rPr lang="en-US" smtClean="0"/>
              <a:t>8/15/2018</a:t>
            </a:fld>
            <a:endParaRPr lang="en-US"/>
          </a:p>
        </p:txBody>
      </p:sp>
      <p:sp>
        <p:nvSpPr>
          <p:cNvPr id="3" name="Footer Placeholder 2">
            <a:extLst>
              <a:ext uri="{FF2B5EF4-FFF2-40B4-BE49-F238E27FC236}">
                <a16:creationId xmlns:a16="http://schemas.microsoft.com/office/drawing/2014/main" id="{1E175DB9-D734-41D2-9C92-194566A4DD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8F7125-1DCE-488F-8B28-1E6C6B0F74C9}"/>
              </a:ext>
            </a:extLst>
          </p:cNvPr>
          <p:cNvSpPr>
            <a:spLocks noGrp="1"/>
          </p:cNvSpPr>
          <p:nvPr>
            <p:ph type="sldNum" sz="quarter" idx="12"/>
          </p:nvPr>
        </p:nvSpPr>
        <p:spPr/>
        <p:txBody>
          <a:bodyPr/>
          <a:lstStyle/>
          <a:p>
            <a:fld id="{B1893C26-85BF-44F4-BAC9-4D6274EA915B}" type="slidenum">
              <a:rPr lang="en-US" smtClean="0"/>
              <a:t>‹#›</a:t>
            </a:fld>
            <a:endParaRPr lang="en-US"/>
          </a:p>
        </p:txBody>
      </p:sp>
    </p:spTree>
    <p:extLst>
      <p:ext uri="{BB962C8B-B14F-4D97-AF65-F5344CB8AC3E}">
        <p14:creationId xmlns:p14="http://schemas.microsoft.com/office/powerpoint/2010/main" val="417579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50B5F-3336-4394-B8FE-BE2318A92E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4E62BE-CF41-4AB7-A346-894FB04882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65D9A8-4AAA-4A5B-8F3A-C64F1C19B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CA7E4D-4B31-4C15-BBAE-0FA09632452A}"/>
              </a:ext>
            </a:extLst>
          </p:cNvPr>
          <p:cNvSpPr>
            <a:spLocks noGrp="1"/>
          </p:cNvSpPr>
          <p:nvPr>
            <p:ph type="dt" sz="half" idx="10"/>
          </p:nvPr>
        </p:nvSpPr>
        <p:spPr/>
        <p:txBody>
          <a:bodyPr/>
          <a:lstStyle/>
          <a:p>
            <a:fld id="{AA4208F7-D40B-4069-9886-8E1B4831BD45}" type="datetimeFigureOut">
              <a:rPr lang="en-US" smtClean="0"/>
              <a:t>8/15/2018</a:t>
            </a:fld>
            <a:endParaRPr lang="en-US"/>
          </a:p>
        </p:txBody>
      </p:sp>
      <p:sp>
        <p:nvSpPr>
          <p:cNvPr id="6" name="Footer Placeholder 5">
            <a:extLst>
              <a:ext uri="{FF2B5EF4-FFF2-40B4-BE49-F238E27FC236}">
                <a16:creationId xmlns:a16="http://schemas.microsoft.com/office/drawing/2014/main" id="{FA8F97E4-84DD-48F9-BE5E-B4B5F7F903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46367-654D-429C-9766-68FD09ED2635}"/>
              </a:ext>
            </a:extLst>
          </p:cNvPr>
          <p:cNvSpPr>
            <a:spLocks noGrp="1"/>
          </p:cNvSpPr>
          <p:nvPr>
            <p:ph type="sldNum" sz="quarter" idx="12"/>
          </p:nvPr>
        </p:nvSpPr>
        <p:spPr/>
        <p:txBody>
          <a:bodyPr/>
          <a:lstStyle/>
          <a:p>
            <a:fld id="{B1893C26-85BF-44F4-BAC9-4D6274EA915B}" type="slidenum">
              <a:rPr lang="en-US" smtClean="0"/>
              <a:t>‹#›</a:t>
            </a:fld>
            <a:endParaRPr lang="en-US"/>
          </a:p>
        </p:txBody>
      </p:sp>
    </p:spTree>
    <p:extLst>
      <p:ext uri="{BB962C8B-B14F-4D97-AF65-F5344CB8AC3E}">
        <p14:creationId xmlns:p14="http://schemas.microsoft.com/office/powerpoint/2010/main" val="30441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1FBA-6F00-4838-A45A-FC48D427A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B3DD96-051F-493B-954E-6CC7F73C1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5060A8-337B-47D9-864F-C009E35B1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41DEA-1F0D-4663-BD16-31C3B6F32010}"/>
              </a:ext>
            </a:extLst>
          </p:cNvPr>
          <p:cNvSpPr>
            <a:spLocks noGrp="1"/>
          </p:cNvSpPr>
          <p:nvPr>
            <p:ph type="dt" sz="half" idx="10"/>
          </p:nvPr>
        </p:nvSpPr>
        <p:spPr/>
        <p:txBody>
          <a:bodyPr/>
          <a:lstStyle/>
          <a:p>
            <a:fld id="{AA4208F7-D40B-4069-9886-8E1B4831BD45}" type="datetimeFigureOut">
              <a:rPr lang="en-US" smtClean="0"/>
              <a:t>8/15/2018</a:t>
            </a:fld>
            <a:endParaRPr lang="en-US"/>
          </a:p>
        </p:txBody>
      </p:sp>
      <p:sp>
        <p:nvSpPr>
          <p:cNvPr id="6" name="Footer Placeholder 5">
            <a:extLst>
              <a:ext uri="{FF2B5EF4-FFF2-40B4-BE49-F238E27FC236}">
                <a16:creationId xmlns:a16="http://schemas.microsoft.com/office/drawing/2014/main" id="{74132EBC-D8BA-44AF-A4A0-52408FAE06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F1E4-C2DB-4465-A652-3E125F1CA506}"/>
              </a:ext>
            </a:extLst>
          </p:cNvPr>
          <p:cNvSpPr>
            <a:spLocks noGrp="1"/>
          </p:cNvSpPr>
          <p:nvPr>
            <p:ph type="sldNum" sz="quarter" idx="12"/>
          </p:nvPr>
        </p:nvSpPr>
        <p:spPr/>
        <p:txBody>
          <a:bodyPr/>
          <a:lstStyle/>
          <a:p>
            <a:fld id="{B1893C26-85BF-44F4-BAC9-4D6274EA915B}" type="slidenum">
              <a:rPr lang="en-US" smtClean="0"/>
              <a:t>‹#›</a:t>
            </a:fld>
            <a:endParaRPr lang="en-US"/>
          </a:p>
        </p:txBody>
      </p:sp>
    </p:spTree>
    <p:extLst>
      <p:ext uri="{BB962C8B-B14F-4D97-AF65-F5344CB8AC3E}">
        <p14:creationId xmlns:p14="http://schemas.microsoft.com/office/powerpoint/2010/main" val="2749586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A6900"/>
            </a:gs>
            <a:gs pos="82000">
              <a:srgbClr val="826300"/>
            </a:gs>
            <a:gs pos="31000">
              <a:schemeClr val="accent4">
                <a:lumMod val="75000"/>
              </a:schemeClr>
            </a:gs>
            <a:gs pos="97000">
              <a:schemeClr val="accent4">
                <a:lumMod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F37DF-D4E8-4094-A245-039E3EDD5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EC7BAA-204B-4A0C-AA13-F2741DC69E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26634-602A-4BCD-85FC-8B37830A8F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208F7-D40B-4069-9886-8E1B4831BD45}" type="datetimeFigureOut">
              <a:rPr lang="en-US" smtClean="0"/>
              <a:t>8/15/2018</a:t>
            </a:fld>
            <a:endParaRPr lang="en-US"/>
          </a:p>
        </p:txBody>
      </p:sp>
      <p:sp>
        <p:nvSpPr>
          <p:cNvPr id="5" name="Footer Placeholder 4">
            <a:extLst>
              <a:ext uri="{FF2B5EF4-FFF2-40B4-BE49-F238E27FC236}">
                <a16:creationId xmlns:a16="http://schemas.microsoft.com/office/drawing/2014/main" id="{763A52A9-59FF-4CEF-AD5D-6F1E43A16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0781BB-036D-41E3-AA92-859C2E91F3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93C26-85BF-44F4-BAC9-4D6274EA915B}" type="slidenum">
              <a:rPr lang="en-US" smtClean="0"/>
              <a:t>‹#›</a:t>
            </a:fld>
            <a:endParaRPr lang="en-US"/>
          </a:p>
        </p:txBody>
      </p:sp>
    </p:spTree>
    <p:extLst>
      <p:ext uri="{BB962C8B-B14F-4D97-AF65-F5344CB8AC3E}">
        <p14:creationId xmlns:p14="http://schemas.microsoft.com/office/powerpoint/2010/main" val="3093854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DB45-CC86-4E4A-BEA0-600443268BE4}"/>
              </a:ext>
            </a:extLst>
          </p:cNvPr>
          <p:cNvSpPr>
            <a:spLocks noGrp="1"/>
          </p:cNvSpPr>
          <p:nvPr>
            <p:ph type="ctrTitle"/>
          </p:nvPr>
        </p:nvSpPr>
        <p:spPr>
          <a:xfrm>
            <a:off x="1524000" y="914143"/>
            <a:ext cx="9674088" cy="2387600"/>
          </a:xfrm>
        </p:spPr>
        <p:txBody>
          <a:bodyPr>
            <a:noAutofit/>
          </a:bodyPr>
          <a:lstStyle/>
          <a:p>
            <a:r>
              <a:rPr lang="en-US" sz="5200" dirty="0"/>
              <a:t>Proposed I-710 Early Action Project</a:t>
            </a:r>
            <a:br>
              <a:rPr lang="en-US" sz="5200" dirty="0"/>
            </a:br>
            <a:r>
              <a:rPr lang="en-US" sz="5200" dirty="0"/>
              <a:t>City of Huntington Park</a:t>
            </a:r>
            <a:br>
              <a:rPr lang="en-US" sz="5200" dirty="0"/>
            </a:br>
            <a:r>
              <a:rPr lang="en-US" sz="5200" dirty="0"/>
              <a:t>Slauson Avenue Capacity </a:t>
            </a:r>
            <a:br>
              <a:rPr lang="en-US" sz="5200" dirty="0"/>
            </a:br>
            <a:r>
              <a:rPr lang="en-US" sz="5200" dirty="0"/>
              <a:t>Enhancement Improvements</a:t>
            </a:r>
          </a:p>
        </p:txBody>
      </p:sp>
      <p:sp>
        <p:nvSpPr>
          <p:cNvPr id="3" name="Subtitle 2">
            <a:extLst>
              <a:ext uri="{FF2B5EF4-FFF2-40B4-BE49-F238E27FC236}">
                <a16:creationId xmlns:a16="http://schemas.microsoft.com/office/drawing/2014/main" id="{74F187E2-67DC-4ABC-A1F2-F68BF8BECF82}"/>
              </a:ext>
            </a:extLst>
          </p:cNvPr>
          <p:cNvSpPr>
            <a:spLocks noGrp="1"/>
          </p:cNvSpPr>
          <p:nvPr>
            <p:ph type="subTitle" idx="1"/>
          </p:nvPr>
        </p:nvSpPr>
        <p:spPr>
          <a:xfrm>
            <a:off x="1524000" y="2769775"/>
            <a:ext cx="9144000" cy="1655762"/>
          </a:xfrm>
        </p:spPr>
        <p:txBody>
          <a:bodyPr/>
          <a:lstStyle/>
          <a:p>
            <a:endParaRPr lang="en-US" dirty="0"/>
          </a:p>
          <a:p>
            <a:r>
              <a:rPr lang="en-US" dirty="0"/>
              <a:t>I-710 TAC Meeting August 2018</a:t>
            </a:r>
          </a:p>
        </p:txBody>
      </p:sp>
      <p:sp>
        <p:nvSpPr>
          <p:cNvPr id="7" name="Subtitle 2">
            <a:extLst>
              <a:ext uri="{FF2B5EF4-FFF2-40B4-BE49-F238E27FC236}">
                <a16:creationId xmlns:a16="http://schemas.microsoft.com/office/drawing/2014/main" id="{3C2A5174-70A9-4B09-BF87-024EDD9BA5ED}"/>
              </a:ext>
            </a:extLst>
          </p:cNvPr>
          <p:cNvSpPr txBox="1">
            <a:spLocks/>
          </p:cNvSpPr>
          <p:nvPr/>
        </p:nvSpPr>
        <p:spPr>
          <a:xfrm>
            <a:off x="1524000" y="5568537"/>
            <a:ext cx="9144000" cy="10177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9" name="Rectangle 8">
            <a:extLst>
              <a:ext uri="{FF2B5EF4-FFF2-40B4-BE49-F238E27FC236}">
                <a16:creationId xmlns:a16="http://schemas.microsoft.com/office/drawing/2014/main" id="{202CF250-6EB0-4DF1-8838-F15ED9DCC21A}"/>
              </a:ext>
            </a:extLst>
          </p:cNvPr>
          <p:cNvSpPr/>
          <p:nvPr/>
        </p:nvSpPr>
        <p:spPr>
          <a:xfrm>
            <a:off x="0" y="5633503"/>
            <a:ext cx="12192000" cy="12244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66D8DA2-905B-4F37-9508-812A8D9EBF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905" y="4425537"/>
            <a:ext cx="2271490" cy="2286000"/>
          </a:xfrm>
          <a:prstGeom prst="rect">
            <a:avLst/>
          </a:prstGeom>
        </p:spPr>
      </p:pic>
      <p:pic>
        <p:nvPicPr>
          <p:cNvPr id="12" name="Picture 11">
            <a:extLst>
              <a:ext uri="{FF2B5EF4-FFF2-40B4-BE49-F238E27FC236}">
                <a16:creationId xmlns:a16="http://schemas.microsoft.com/office/drawing/2014/main" id="{D2017EF1-36D0-4FD8-9990-BD4116EC586A}"/>
              </a:ext>
            </a:extLst>
          </p:cNvPr>
          <p:cNvPicPr>
            <a:picLocks noChangeAspect="1"/>
          </p:cNvPicPr>
          <p:nvPr/>
        </p:nvPicPr>
        <p:blipFill>
          <a:blip r:embed="rId3"/>
          <a:stretch>
            <a:fillRect/>
          </a:stretch>
        </p:blipFill>
        <p:spPr>
          <a:xfrm>
            <a:off x="5833179" y="3667679"/>
            <a:ext cx="5724488" cy="3043858"/>
          </a:xfrm>
          <a:prstGeom prst="rect">
            <a:avLst/>
          </a:prstGeom>
        </p:spPr>
      </p:pic>
    </p:spTree>
    <p:extLst>
      <p:ext uri="{BB962C8B-B14F-4D97-AF65-F5344CB8AC3E}">
        <p14:creationId xmlns:p14="http://schemas.microsoft.com/office/powerpoint/2010/main" val="855804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B239-F24D-4A1F-89BB-F1995235BC3F}"/>
              </a:ext>
            </a:extLst>
          </p:cNvPr>
          <p:cNvSpPr>
            <a:spLocks noGrp="1"/>
          </p:cNvSpPr>
          <p:nvPr>
            <p:ph type="title"/>
          </p:nvPr>
        </p:nvSpPr>
        <p:spPr>
          <a:xfrm>
            <a:off x="1775792" y="130244"/>
            <a:ext cx="9551503" cy="1325563"/>
          </a:xfrm>
        </p:spPr>
        <p:txBody>
          <a:bodyPr>
            <a:normAutofit/>
          </a:bodyPr>
          <a:lstStyle/>
          <a:p>
            <a:r>
              <a:rPr lang="en-US" sz="5200" dirty="0"/>
              <a:t>Funding Criteria</a:t>
            </a:r>
          </a:p>
        </p:txBody>
      </p:sp>
      <p:sp>
        <p:nvSpPr>
          <p:cNvPr id="4" name="TextBox 3">
            <a:extLst>
              <a:ext uri="{FF2B5EF4-FFF2-40B4-BE49-F238E27FC236}">
                <a16:creationId xmlns:a16="http://schemas.microsoft.com/office/drawing/2014/main" id="{BD52A525-A450-42B6-8AE2-5A4486F98A5B}"/>
              </a:ext>
            </a:extLst>
          </p:cNvPr>
          <p:cNvSpPr txBox="1"/>
          <p:nvPr/>
        </p:nvSpPr>
        <p:spPr>
          <a:xfrm>
            <a:off x="1465399" y="1732644"/>
            <a:ext cx="9096340" cy="3139321"/>
          </a:xfrm>
          <a:prstGeom prst="rect">
            <a:avLst/>
          </a:prstGeom>
          <a:noFill/>
        </p:spPr>
        <p:txBody>
          <a:bodyPr wrap="square" rtlCol="0">
            <a:spAutoFit/>
          </a:bodyPr>
          <a:lstStyle/>
          <a:p>
            <a:r>
              <a:rPr lang="en-US" dirty="0"/>
              <a:t>3) Are there any costs that could be “lost” to make the project consistent with the potential ultimate configuration? If so, how much? Is the initial project consistent with the I-710 Alternatives as currently defined? How is the project consistent (provide details)?</a:t>
            </a:r>
          </a:p>
          <a:p>
            <a:r>
              <a:rPr lang="en-US" dirty="0"/>
              <a:t>	- </a:t>
            </a:r>
            <a:r>
              <a:rPr lang="en-US" i="1" dirty="0"/>
              <a:t>No lost cost</a:t>
            </a:r>
          </a:p>
          <a:p>
            <a:r>
              <a:rPr lang="en-US" i="1" dirty="0"/>
              <a:t>	- Consistent with the mitigation recommended for all Alternatives, considered to date</a:t>
            </a:r>
          </a:p>
          <a:p>
            <a:endParaRPr lang="en-US" dirty="0"/>
          </a:p>
          <a:p>
            <a:r>
              <a:rPr lang="en-US" dirty="0"/>
              <a:t>4) What are the “risk” costs estimated to be associated with building the project early if the I-710 corridor design changes as currently proposed?</a:t>
            </a:r>
          </a:p>
          <a:p>
            <a:r>
              <a:rPr lang="en-US" dirty="0"/>
              <a:t>	- </a:t>
            </a:r>
            <a:r>
              <a:rPr lang="en-US" i="1" dirty="0"/>
              <a:t>No “risk” cost because the improvement will benefit the communities regardless of 	the I-710 corridor design</a:t>
            </a:r>
          </a:p>
          <a:p>
            <a:endParaRPr lang="en-US" dirty="0"/>
          </a:p>
        </p:txBody>
      </p:sp>
      <p:sp>
        <p:nvSpPr>
          <p:cNvPr id="6" name="Rectangle 5">
            <a:extLst>
              <a:ext uri="{FF2B5EF4-FFF2-40B4-BE49-F238E27FC236}">
                <a16:creationId xmlns:a16="http://schemas.microsoft.com/office/drawing/2014/main" id="{00681CB5-29EA-4A40-8DE7-C38529C44EE0}"/>
              </a:ext>
            </a:extLst>
          </p:cNvPr>
          <p:cNvSpPr/>
          <p:nvPr/>
        </p:nvSpPr>
        <p:spPr>
          <a:xfrm>
            <a:off x="0" y="5633503"/>
            <a:ext cx="12192000" cy="12244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3589E02-4D41-4C76-8B61-F372D94929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49" y="118955"/>
            <a:ext cx="1272035" cy="1280160"/>
          </a:xfrm>
          <a:prstGeom prst="rect">
            <a:avLst/>
          </a:prstGeom>
        </p:spPr>
      </p:pic>
    </p:spTree>
    <p:extLst>
      <p:ext uri="{BB962C8B-B14F-4D97-AF65-F5344CB8AC3E}">
        <p14:creationId xmlns:p14="http://schemas.microsoft.com/office/powerpoint/2010/main" val="423933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B239-F24D-4A1F-89BB-F1995235BC3F}"/>
              </a:ext>
            </a:extLst>
          </p:cNvPr>
          <p:cNvSpPr>
            <a:spLocks noGrp="1"/>
          </p:cNvSpPr>
          <p:nvPr>
            <p:ph type="title"/>
          </p:nvPr>
        </p:nvSpPr>
        <p:spPr>
          <a:xfrm>
            <a:off x="1775792" y="130244"/>
            <a:ext cx="9551503" cy="1325563"/>
          </a:xfrm>
        </p:spPr>
        <p:txBody>
          <a:bodyPr>
            <a:normAutofit/>
          </a:bodyPr>
          <a:lstStyle/>
          <a:p>
            <a:r>
              <a:rPr lang="en-US" sz="5200" dirty="0"/>
              <a:t>Funding Criteria</a:t>
            </a:r>
          </a:p>
        </p:txBody>
      </p:sp>
      <p:sp>
        <p:nvSpPr>
          <p:cNvPr id="4" name="TextBox 3">
            <a:extLst>
              <a:ext uri="{FF2B5EF4-FFF2-40B4-BE49-F238E27FC236}">
                <a16:creationId xmlns:a16="http://schemas.microsoft.com/office/drawing/2014/main" id="{BD52A525-A450-42B6-8AE2-5A4486F98A5B}"/>
              </a:ext>
            </a:extLst>
          </p:cNvPr>
          <p:cNvSpPr txBox="1"/>
          <p:nvPr/>
        </p:nvSpPr>
        <p:spPr>
          <a:xfrm>
            <a:off x="1465399" y="1732644"/>
            <a:ext cx="9096340" cy="3416320"/>
          </a:xfrm>
          <a:prstGeom prst="rect">
            <a:avLst/>
          </a:prstGeom>
          <a:noFill/>
        </p:spPr>
        <p:txBody>
          <a:bodyPr wrap="square" rtlCol="0">
            <a:spAutoFit/>
          </a:bodyPr>
          <a:lstStyle/>
          <a:p>
            <a:r>
              <a:rPr lang="en-US" dirty="0"/>
              <a:t>5) What clearance(s) does this initial project already have (or will have)? What is the status of the clearance(s)?</a:t>
            </a:r>
          </a:p>
          <a:p>
            <a:r>
              <a:rPr lang="en-US" i="1" dirty="0"/>
              <a:t>	- The City will pursue a project specific Categorical Exemption supplemental to the </a:t>
            </a:r>
          </a:p>
          <a:p>
            <a:r>
              <a:rPr lang="en-US" i="1" dirty="0"/>
              <a:t>	I-710 EIR</a:t>
            </a:r>
          </a:p>
          <a:p>
            <a:endParaRPr lang="en-US" dirty="0"/>
          </a:p>
          <a:p>
            <a:r>
              <a:rPr lang="en-US" dirty="0"/>
              <a:t>6) Is there local support (or opposition) for this initial project? Is this project a local priority?</a:t>
            </a:r>
          </a:p>
          <a:p>
            <a:r>
              <a:rPr lang="en-US" dirty="0"/>
              <a:t>	- </a:t>
            </a:r>
            <a:r>
              <a:rPr lang="en-US" i="1" dirty="0"/>
              <a:t>Hospital</a:t>
            </a:r>
          </a:p>
          <a:p>
            <a:r>
              <a:rPr lang="en-US" i="1" dirty="0"/>
              <a:t>	- Transit</a:t>
            </a:r>
          </a:p>
          <a:p>
            <a:r>
              <a:rPr lang="en-US" i="1" dirty="0"/>
              <a:t>	- School</a:t>
            </a:r>
          </a:p>
          <a:p>
            <a:r>
              <a:rPr lang="en-US" i="1" dirty="0"/>
              <a:t>	- Adjoining Agencies, Vernon, Un-Incorporated County and City of Los Angeles</a:t>
            </a:r>
          </a:p>
          <a:p>
            <a:r>
              <a:rPr lang="en-US" i="1" dirty="0"/>
              <a:t>	- No known opposition. This is a high priority to the City</a:t>
            </a:r>
          </a:p>
          <a:p>
            <a:endParaRPr lang="en-US" dirty="0"/>
          </a:p>
        </p:txBody>
      </p:sp>
      <p:sp>
        <p:nvSpPr>
          <p:cNvPr id="6" name="Rectangle 5">
            <a:extLst>
              <a:ext uri="{FF2B5EF4-FFF2-40B4-BE49-F238E27FC236}">
                <a16:creationId xmlns:a16="http://schemas.microsoft.com/office/drawing/2014/main" id="{0C4C10E3-5383-4691-A9F9-166156457976}"/>
              </a:ext>
            </a:extLst>
          </p:cNvPr>
          <p:cNvSpPr/>
          <p:nvPr/>
        </p:nvSpPr>
        <p:spPr>
          <a:xfrm>
            <a:off x="0" y="5633503"/>
            <a:ext cx="12192000" cy="12244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5243985-DB31-4006-9131-31A72D0816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49" y="118955"/>
            <a:ext cx="1272035" cy="1280160"/>
          </a:xfrm>
          <a:prstGeom prst="rect">
            <a:avLst/>
          </a:prstGeom>
        </p:spPr>
      </p:pic>
    </p:spTree>
    <p:extLst>
      <p:ext uri="{BB962C8B-B14F-4D97-AF65-F5344CB8AC3E}">
        <p14:creationId xmlns:p14="http://schemas.microsoft.com/office/powerpoint/2010/main" val="359313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56BFE5-B9F6-42DB-9250-2732F4CC0140}"/>
              </a:ext>
            </a:extLst>
          </p:cNvPr>
          <p:cNvSpPr/>
          <p:nvPr/>
        </p:nvSpPr>
        <p:spPr>
          <a:xfrm>
            <a:off x="0" y="5633503"/>
            <a:ext cx="12192000" cy="12244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2B239-F24D-4A1F-89BB-F1995235BC3F}"/>
              </a:ext>
            </a:extLst>
          </p:cNvPr>
          <p:cNvSpPr>
            <a:spLocks noGrp="1"/>
          </p:cNvSpPr>
          <p:nvPr>
            <p:ph type="title"/>
          </p:nvPr>
        </p:nvSpPr>
        <p:spPr>
          <a:xfrm>
            <a:off x="1775792" y="130244"/>
            <a:ext cx="9551503" cy="1325563"/>
          </a:xfrm>
        </p:spPr>
        <p:txBody>
          <a:bodyPr>
            <a:normAutofit/>
          </a:bodyPr>
          <a:lstStyle/>
          <a:p>
            <a:r>
              <a:rPr lang="en-US" sz="5200" dirty="0"/>
              <a:t>Funding Criteria</a:t>
            </a:r>
          </a:p>
        </p:txBody>
      </p:sp>
      <p:sp>
        <p:nvSpPr>
          <p:cNvPr id="4" name="TextBox 3">
            <a:extLst>
              <a:ext uri="{FF2B5EF4-FFF2-40B4-BE49-F238E27FC236}">
                <a16:creationId xmlns:a16="http://schemas.microsoft.com/office/drawing/2014/main" id="{BD52A525-A450-42B6-8AE2-5A4486F98A5B}"/>
              </a:ext>
            </a:extLst>
          </p:cNvPr>
          <p:cNvSpPr txBox="1"/>
          <p:nvPr/>
        </p:nvSpPr>
        <p:spPr>
          <a:xfrm>
            <a:off x="1465399" y="1615198"/>
            <a:ext cx="9096340" cy="4247317"/>
          </a:xfrm>
          <a:prstGeom prst="rect">
            <a:avLst/>
          </a:prstGeom>
          <a:noFill/>
        </p:spPr>
        <p:txBody>
          <a:bodyPr wrap="square" rtlCol="0">
            <a:spAutoFit/>
          </a:bodyPr>
          <a:lstStyle/>
          <a:p>
            <a:r>
              <a:rPr lang="en-US" dirty="0"/>
              <a:t>7) What funding is being requested? What is the time frame for the funding request? Are there any existing funds, potential funding or matching funds (identify sources or potential sources)? Is the project consistent with the funding programmed for Measure R?</a:t>
            </a:r>
          </a:p>
          <a:p>
            <a:endParaRPr lang="en-US" i="1" dirty="0"/>
          </a:p>
          <a:p>
            <a:r>
              <a:rPr lang="en-US" dirty="0"/>
              <a:t>Requested Funding</a:t>
            </a:r>
          </a:p>
          <a:p>
            <a:r>
              <a:rPr lang="en-US" dirty="0"/>
              <a:t>	Activity					Costs</a:t>
            </a:r>
          </a:p>
          <a:p>
            <a:r>
              <a:rPr lang="en-US" dirty="0"/>
              <a:t>Preliminary Engineering, NPDES, Green Streets, PS&amp;E	$604,000</a:t>
            </a:r>
          </a:p>
          <a:p>
            <a:r>
              <a:rPr lang="en-US" dirty="0"/>
              <a:t>Environmental					$40,000</a:t>
            </a:r>
          </a:p>
          <a:p>
            <a:r>
              <a:rPr lang="en-US" dirty="0"/>
              <a:t>Construction (Hard Costs)				$3,750,000</a:t>
            </a:r>
          </a:p>
          <a:p>
            <a:r>
              <a:rPr lang="en-US" dirty="0"/>
              <a:t>Construction (Soft  Costs)				$506,000</a:t>
            </a:r>
          </a:p>
          <a:p>
            <a:endParaRPr lang="en-US" dirty="0"/>
          </a:p>
          <a:p>
            <a:r>
              <a:rPr lang="en-US" dirty="0"/>
              <a:t>			Total Funding Request	$4,900,000</a:t>
            </a:r>
          </a:p>
          <a:p>
            <a:endParaRPr lang="en-US" dirty="0"/>
          </a:p>
          <a:p>
            <a:r>
              <a:rPr lang="en-US" dirty="0"/>
              <a:t>- </a:t>
            </a:r>
            <a:r>
              <a:rPr lang="en-US" i="1" dirty="0"/>
              <a:t>The project is consistent with the fund programmed for Measure R</a:t>
            </a:r>
          </a:p>
          <a:p>
            <a:endParaRPr lang="en-US" dirty="0"/>
          </a:p>
        </p:txBody>
      </p:sp>
      <p:pic>
        <p:nvPicPr>
          <p:cNvPr id="8" name="Picture 7">
            <a:extLst>
              <a:ext uri="{FF2B5EF4-FFF2-40B4-BE49-F238E27FC236}">
                <a16:creationId xmlns:a16="http://schemas.microsoft.com/office/drawing/2014/main" id="{753E9ABD-AE17-4D6F-B94C-9A9524C145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49" y="118955"/>
            <a:ext cx="1272035" cy="1280160"/>
          </a:xfrm>
          <a:prstGeom prst="rect">
            <a:avLst/>
          </a:prstGeom>
        </p:spPr>
      </p:pic>
    </p:spTree>
    <p:extLst>
      <p:ext uri="{BB962C8B-B14F-4D97-AF65-F5344CB8AC3E}">
        <p14:creationId xmlns:p14="http://schemas.microsoft.com/office/powerpoint/2010/main" val="46618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2F1187-BF83-4634-87D8-1DA6B9D17D20}"/>
              </a:ext>
            </a:extLst>
          </p:cNvPr>
          <p:cNvSpPr/>
          <p:nvPr/>
        </p:nvSpPr>
        <p:spPr>
          <a:xfrm>
            <a:off x="0" y="5633503"/>
            <a:ext cx="12192000" cy="12244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2B239-F24D-4A1F-89BB-F1995235BC3F}"/>
              </a:ext>
            </a:extLst>
          </p:cNvPr>
          <p:cNvSpPr>
            <a:spLocks noGrp="1"/>
          </p:cNvSpPr>
          <p:nvPr>
            <p:ph type="title"/>
          </p:nvPr>
        </p:nvSpPr>
        <p:spPr>
          <a:xfrm>
            <a:off x="1775792" y="130244"/>
            <a:ext cx="9551503" cy="1325563"/>
          </a:xfrm>
        </p:spPr>
        <p:txBody>
          <a:bodyPr>
            <a:normAutofit/>
          </a:bodyPr>
          <a:lstStyle/>
          <a:p>
            <a:r>
              <a:rPr lang="en-US" sz="5200" dirty="0"/>
              <a:t>Funding Criteria</a:t>
            </a:r>
          </a:p>
        </p:txBody>
      </p:sp>
      <p:sp>
        <p:nvSpPr>
          <p:cNvPr id="4" name="TextBox 3">
            <a:extLst>
              <a:ext uri="{FF2B5EF4-FFF2-40B4-BE49-F238E27FC236}">
                <a16:creationId xmlns:a16="http://schemas.microsoft.com/office/drawing/2014/main" id="{BD52A525-A450-42B6-8AE2-5A4486F98A5B}"/>
              </a:ext>
            </a:extLst>
          </p:cNvPr>
          <p:cNvSpPr txBox="1"/>
          <p:nvPr/>
        </p:nvSpPr>
        <p:spPr>
          <a:xfrm>
            <a:off x="1465399" y="1732644"/>
            <a:ext cx="9096340" cy="646331"/>
          </a:xfrm>
          <a:prstGeom prst="rect">
            <a:avLst/>
          </a:prstGeom>
          <a:noFill/>
        </p:spPr>
        <p:txBody>
          <a:bodyPr wrap="square" rtlCol="0">
            <a:spAutoFit/>
          </a:bodyPr>
          <a:lstStyle/>
          <a:p>
            <a:r>
              <a:rPr lang="en-US" dirty="0"/>
              <a:t>8) What is the schedule for this potential initial early action project?</a:t>
            </a:r>
            <a:endParaRPr lang="en-US" i="1" dirty="0"/>
          </a:p>
          <a:p>
            <a:endParaRPr lang="en-US" dirty="0"/>
          </a:p>
        </p:txBody>
      </p:sp>
      <p:graphicFrame>
        <p:nvGraphicFramePr>
          <p:cNvPr id="3" name="Table 2">
            <a:extLst>
              <a:ext uri="{FF2B5EF4-FFF2-40B4-BE49-F238E27FC236}">
                <a16:creationId xmlns:a16="http://schemas.microsoft.com/office/drawing/2014/main" id="{FFA2392E-3F4E-45EC-BCE6-7E1EE1F7BE61}"/>
              </a:ext>
            </a:extLst>
          </p:cNvPr>
          <p:cNvGraphicFramePr>
            <a:graphicFrameLocks noGrp="1"/>
          </p:cNvGraphicFramePr>
          <p:nvPr>
            <p:extLst>
              <p:ext uri="{D42A27DB-BD31-4B8C-83A1-F6EECF244321}">
                <p14:modId xmlns:p14="http://schemas.microsoft.com/office/powerpoint/2010/main" val="1325273968"/>
              </p:ext>
            </p:extLst>
          </p:nvPr>
        </p:nvGraphicFramePr>
        <p:xfrm>
          <a:off x="1216404" y="2375477"/>
          <a:ext cx="8118911" cy="3327406"/>
        </p:xfrm>
        <a:graphic>
          <a:graphicData uri="http://schemas.openxmlformats.org/drawingml/2006/table">
            <a:tbl>
              <a:tblPr firstRow="1" bandRow="1">
                <a:tableStyleId>{5C22544A-7EE6-4342-B048-85BDC9FD1C3A}</a:tableStyleId>
              </a:tblPr>
              <a:tblGrid>
                <a:gridCol w="3176865">
                  <a:extLst>
                    <a:ext uri="{9D8B030D-6E8A-4147-A177-3AD203B41FA5}">
                      <a16:colId xmlns:a16="http://schemas.microsoft.com/office/drawing/2014/main" val="1079179934"/>
                    </a:ext>
                  </a:extLst>
                </a:gridCol>
                <a:gridCol w="2232713">
                  <a:extLst>
                    <a:ext uri="{9D8B030D-6E8A-4147-A177-3AD203B41FA5}">
                      <a16:colId xmlns:a16="http://schemas.microsoft.com/office/drawing/2014/main" val="1986816119"/>
                    </a:ext>
                  </a:extLst>
                </a:gridCol>
                <a:gridCol w="2709333">
                  <a:extLst>
                    <a:ext uri="{9D8B030D-6E8A-4147-A177-3AD203B41FA5}">
                      <a16:colId xmlns:a16="http://schemas.microsoft.com/office/drawing/2014/main" val="1997080481"/>
                    </a:ext>
                  </a:extLst>
                </a:gridCol>
              </a:tblGrid>
              <a:tr h="150632">
                <a:tc>
                  <a:txBody>
                    <a:bodyPr/>
                    <a:lstStyle/>
                    <a:p>
                      <a:r>
                        <a:rPr lang="en-US" dirty="0"/>
                        <a:t>Activity</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Timeline</a:t>
                      </a:r>
                    </a:p>
                  </a:txBody>
                  <a:tcPr/>
                </a:tc>
                <a:tc hMerge="1">
                  <a:txBody>
                    <a:bodyPr/>
                    <a:lstStyle/>
                    <a:p>
                      <a:endParaRPr lang="en-US" dirty="0"/>
                    </a:p>
                  </a:txBody>
                  <a:tcPr/>
                </a:tc>
                <a:extLst>
                  <a:ext uri="{0D108BD9-81ED-4DB2-BD59-A6C34878D82A}">
                    <a16:rowId xmlns:a16="http://schemas.microsoft.com/office/drawing/2014/main" val="2868232885"/>
                  </a:ext>
                </a:extLst>
              </a:tr>
              <a:tr h="370840">
                <a:tc>
                  <a:txBody>
                    <a:bodyPr/>
                    <a:lstStyle/>
                    <a:p>
                      <a:endParaRPr lang="en-US" dirty="0"/>
                    </a:p>
                  </a:txBody>
                  <a:tcPr/>
                </a:tc>
                <a:tc>
                  <a:txBody>
                    <a:bodyPr/>
                    <a:lstStyle/>
                    <a:p>
                      <a:r>
                        <a:rPr lang="en-US" dirty="0"/>
                        <a:t>Start</a:t>
                      </a:r>
                    </a:p>
                  </a:txBody>
                  <a:tcPr/>
                </a:tc>
                <a:tc>
                  <a:txBody>
                    <a:bodyPr/>
                    <a:lstStyle/>
                    <a:p>
                      <a:r>
                        <a:rPr lang="en-US" dirty="0"/>
                        <a:t>Complete</a:t>
                      </a:r>
                    </a:p>
                  </a:txBody>
                  <a:tcPr/>
                </a:tc>
                <a:extLst>
                  <a:ext uri="{0D108BD9-81ED-4DB2-BD59-A6C34878D82A}">
                    <a16:rowId xmlns:a16="http://schemas.microsoft.com/office/drawing/2014/main" val="1270096814"/>
                  </a:ext>
                </a:extLst>
              </a:tr>
              <a:tr h="370840">
                <a:tc>
                  <a:txBody>
                    <a:bodyPr/>
                    <a:lstStyle/>
                    <a:p>
                      <a:r>
                        <a:rPr lang="en-US" dirty="0"/>
                        <a:t>Approval by TAC committee</a:t>
                      </a:r>
                    </a:p>
                  </a:txBody>
                  <a:tcPr/>
                </a:tc>
                <a:tc>
                  <a:txBody>
                    <a:bodyPr/>
                    <a:lstStyle/>
                    <a:p>
                      <a:r>
                        <a:rPr lang="en-US" dirty="0"/>
                        <a:t>June 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Fall 2018</a:t>
                      </a:r>
                    </a:p>
                  </a:txBody>
                  <a:tcPr/>
                </a:tc>
                <a:extLst>
                  <a:ext uri="{0D108BD9-81ED-4DB2-BD59-A6C34878D82A}">
                    <a16:rowId xmlns:a16="http://schemas.microsoft.com/office/drawing/2014/main" val="1273728215"/>
                  </a:ext>
                </a:extLst>
              </a:tr>
              <a:tr h="370840">
                <a:tc>
                  <a:txBody>
                    <a:bodyPr/>
                    <a:lstStyle/>
                    <a:p>
                      <a:r>
                        <a:rPr lang="en-US" dirty="0"/>
                        <a:t>Metro Approval of Funding</a:t>
                      </a:r>
                    </a:p>
                  </a:txBody>
                  <a:tcPr/>
                </a:tc>
                <a:tc>
                  <a:txBody>
                    <a:bodyPr/>
                    <a:lstStyle/>
                    <a:p>
                      <a:r>
                        <a:rPr lang="en-US" dirty="0"/>
                        <a:t>Winter 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2019</a:t>
                      </a:r>
                    </a:p>
                  </a:txBody>
                  <a:tcPr/>
                </a:tc>
                <a:extLst>
                  <a:ext uri="{0D108BD9-81ED-4DB2-BD59-A6C34878D82A}">
                    <a16:rowId xmlns:a16="http://schemas.microsoft.com/office/drawing/2014/main" val="1507102501"/>
                  </a:ext>
                </a:extLst>
              </a:tr>
              <a:tr h="370840">
                <a:tc>
                  <a:txBody>
                    <a:bodyPr/>
                    <a:lstStyle/>
                    <a:p>
                      <a:r>
                        <a:rPr lang="en-US" dirty="0"/>
                        <a:t>Metro Agreement 	</a:t>
                      </a:r>
                    </a:p>
                  </a:txBody>
                  <a:tcPr/>
                </a:tc>
                <a:tc>
                  <a:txBody>
                    <a:bodyPr/>
                    <a:lstStyle/>
                    <a:p>
                      <a:r>
                        <a:rPr lang="en-US" dirty="0"/>
                        <a:t>Jan 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Feb 2019</a:t>
                      </a:r>
                    </a:p>
                  </a:txBody>
                  <a:tcPr/>
                </a:tc>
                <a:extLst>
                  <a:ext uri="{0D108BD9-81ED-4DB2-BD59-A6C34878D82A}">
                    <a16:rowId xmlns:a16="http://schemas.microsoft.com/office/drawing/2014/main" val="1457739618"/>
                  </a:ext>
                </a:extLst>
              </a:tr>
              <a:tr h="370840">
                <a:tc>
                  <a:txBody>
                    <a:bodyPr/>
                    <a:lstStyle/>
                    <a:p>
                      <a:r>
                        <a:rPr lang="en-US" dirty="0"/>
                        <a:t>Preliminary Engineering</a:t>
                      </a:r>
                    </a:p>
                  </a:txBody>
                  <a:tcPr/>
                </a:tc>
                <a:tc>
                  <a:txBody>
                    <a:bodyPr/>
                    <a:lstStyle/>
                    <a:p>
                      <a:r>
                        <a:rPr lang="en-US" dirty="0"/>
                        <a:t>Spring 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Summer 2019</a:t>
                      </a:r>
                    </a:p>
                  </a:txBody>
                  <a:tcPr/>
                </a:tc>
                <a:extLst>
                  <a:ext uri="{0D108BD9-81ED-4DB2-BD59-A6C34878D82A}">
                    <a16:rowId xmlns:a16="http://schemas.microsoft.com/office/drawing/2014/main" val="530773107"/>
                  </a:ext>
                </a:extLst>
              </a:tr>
              <a:tr h="370846">
                <a:tc>
                  <a:txBody>
                    <a:bodyPr/>
                    <a:lstStyle/>
                    <a:p>
                      <a:r>
                        <a:rPr lang="en-US" dirty="0"/>
                        <a:t>Final PS&amp;E</a:t>
                      </a:r>
                    </a:p>
                  </a:txBody>
                  <a:tcPr/>
                </a:tc>
                <a:tc>
                  <a:txBody>
                    <a:bodyPr/>
                    <a:lstStyle/>
                    <a:p>
                      <a:r>
                        <a:rPr lang="en-US" dirty="0"/>
                        <a:t>Summer 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2020</a:t>
                      </a:r>
                    </a:p>
                  </a:txBody>
                  <a:tcPr/>
                </a:tc>
                <a:extLst>
                  <a:ext uri="{0D108BD9-81ED-4DB2-BD59-A6C34878D82A}">
                    <a16:rowId xmlns:a16="http://schemas.microsoft.com/office/drawing/2014/main" val="2873435385"/>
                  </a:ext>
                </a:extLst>
              </a:tr>
              <a:tr h="0">
                <a:tc>
                  <a:txBody>
                    <a:bodyPr/>
                    <a:lstStyle/>
                    <a:p>
                      <a:r>
                        <a:rPr lang="en-US" dirty="0"/>
                        <a:t>Construction Bid &amp; Award</a:t>
                      </a:r>
                    </a:p>
                  </a:txBody>
                  <a:tcPr/>
                </a:tc>
                <a:tc>
                  <a:txBody>
                    <a:bodyPr/>
                    <a:lstStyle/>
                    <a:p>
                      <a:r>
                        <a:rPr lang="en-US" dirty="0"/>
                        <a:t>Spring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Spring 2020</a:t>
                      </a:r>
                    </a:p>
                  </a:txBody>
                  <a:tcPr/>
                </a:tc>
                <a:extLst>
                  <a:ext uri="{0D108BD9-81ED-4DB2-BD59-A6C34878D82A}">
                    <a16:rowId xmlns:a16="http://schemas.microsoft.com/office/drawing/2014/main" val="2247603882"/>
                  </a:ext>
                </a:extLst>
              </a:tr>
              <a:tr h="370840">
                <a:tc>
                  <a:txBody>
                    <a:bodyPr/>
                    <a:lstStyle/>
                    <a:p>
                      <a:r>
                        <a:rPr lang="en-US" dirty="0"/>
                        <a:t>Construction </a:t>
                      </a:r>
                    </a:p>
                  </a:txBody>
                  <a:tcPr/>
                </a:tc>
                <a:tc>
                  <a:txBody>
                    <a:bodyPr/>
                    <a:lstStyle/>
                    <a:p>
                      <a:r>
                        <a:rPr lang="en-US" dirty="0"/>
                        <a:t>Summer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Summer 2022</a:t>
                      </a:r>
                    </a:p>
                  </a:txBody>
                  <a:tcPr/>
                </a:tc>
                <a:extLst>
                  <a:ext uri="{0D108BD9-81ED-4DB2-BD59-A6C34878D82A}">
                    <a16:rowId xmlns:a16="http://schemas.microsoft.com/office/drawing/2014/main" val="462862306"/>
                  </a:ext>
                </a:extLst>
              </a:tr>
            </a:tbl>
          </a:graphicData>
        </a:graphic>
      </p:graphicFrame>
      <p:pic>
        <p:nvPicPr>
          <p:cNvPr id="9" name="Picture 8">
            <a:extLst>
              <a:ext uri="{FF2B5EF4-FFF2-40B4-BE49-F238E27FC236}">
                <a16:creationId xmlns:a16="http://schemas.microsoft.com/office/drawing/2014/main" id="{1A999283-2A4B-4A78-931C-08CBFB4D9B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49" y="118955"/>
            <a:ext cx="1272035" cy="1280160"/>
          </a:xfrm>
          <a:prstGeom prst="rect">
            <a:avLst/>
          </a:prstGeom>
        </p:spPr>
      </p:pic>
    </p:spTree>
    <p:extLst>
      <p:ext uri="{BB962C8B-B14F-4D97-AF65-F5344CB8AC3E}">
        <p14:creationId xmlns:p14="http://schemas.microsoft.com/office/powerpoint/2010/main" val="223064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B037E1-0563-4B1D-AF93-0EF29522959E}"/>
              </a:ext>
            </a:extLst>
          </p:cNvPr>
          <p:cNvSpPr/>
          <p:nvPr/>
        </p:nvSpPr>
        <p:spPr>
          <a:xfrm>
            <a:off x="0" y="5633503"/>
            <a:ext cx="12192000" cy="12244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2B239-F24D-4A1F-89BB-F1995235BC3F}"/>
              </a:ext>
            </a:extLst>
          </p:cNvPr>
          <p:cNvSpPr>
            <a:spLocks noGrp="1"/>
          </p:cNvSpPr>
          <p:nvPr>
            <p:ph type="title"/>
          </p:nvPr>
        </p:nvSpPr>
        <p:spPr>
          <a:xfrm>
            <a:off x="1775792" y="130244"/>
            <a:ext cx="9551503" cy="1325563"/>
          </a:xfrm>
        </p:spPr>
        <p:txBody>
          <a:bodyPr>
            <a:normAutofit/>
          </a:bodyPr>
          <a:lstStyle/>
          <a:p>
            <a:r>
              <a:rPr lang="en-US" sz="5200" dirty="0"/>
              <a:t>Funding Criteria</a:t>
            </a:r>
          </a:p>
        </p:txBody>
      </p:sp>
      <p:sp>
        <p:nvSpPr>
          <p:cNvPr id="4" name="TextBox 3">
            <a:extLst>
              <a:ext uri="{FF2B5EF4-FFF2-40B4-BE49-F238E27FC236}">
                <a16:creationId xmlns:a16="http://schemas.microsoft.com/office/drawing/2014/main" id="{BD52A525-A450-42B6-8AE2-5A4486F98A5B}"/>
              </a:ext>
            </a:extLst>
          </p:cNvPr>
          <p:cNvSpPr txBox="1"/>
          <p:nvPr/>
        </p:nvSpPr>
        <p:spPr>
          <a:xfrm>
            <a:off x="1465399" y="1732644"/>
            <a:ext cx="9096340" cy="923330"/>
          </a:xfrm>
          <a:prstGeom prst="rect">
            <a:avLst/>
          </a:prstGeom>
          <a:noFill/>
        </p:spPr>
        <p:txBody>
          <a:bodyPr wrap="square" rtlCol="0">
            <a:spAutoFit/>
          </a:bodyPr>
          <a:lstStyle/>
          <a:p>
            <a:r>
              <a:rPr lang="en-US" dirty="0"/>
              <a:t>9) Is there any other information that should be presented?</a:t>
            </a:r>
          </a:p>
          <a:p>
            <a:r>
              <a:rPr lang="en-US" i="1" dirty="0"/>
              <a:t>	-All work to be completed within the existing right-of-way</a:t>
            </a:r>
          </a:p>
          <a:p>
            <a:endParaRPr lang="en-US" dirty="0"/>
          </a:p>
        </p:txBody>
      </p:sp>
      <p:pic>
        <p:nvPicPr>
          <p:cNvPr id="8" name="Picture 7">
            <a:extLst>
              <a:ext uri="{FF2B5EF4-FFF2-40B4-BE49-F238E27FC236}">
                <a16:creationId xmlns:a16="http://schemas.microsoft.com/office/drawing/2014/main" id="{3D111C9A-838C-49B9-8E28-7D6CDE6605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49" y="118955"/>
            <a:ext cx="1272035" cy="1280160"/>
          </a:xfrm>
          <a:prstGeom prst="rect">
            <a:avLst/>
          </a:prstGeom>
        </p:spPr>
      </p:pic>
    </p:spTree>
    <p:extLst>
      <p:ext uri="{BB962C8B-B14F-4D97-AF65-F5344CB8AC3E}">
        <p14:creationId xmlns:p14="http://schemas.microsoft.com/office/powerpoint/2010/main" val="46154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D9AB5B-1E89-454D-B25F-9D37C57E8614}"/>
              </a:ext>
            </a:extLst>
          </p:cNvPr>
          <p:cNvSpPr/>
          <p:nvPr/>
        </p:nvSpPr>
        <p:spPr>
          <a:xfrm>
            <a:off x="0" y="5633503"/>
            <a:ext cx="12192000" cy="12244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2B239-F24D-4A1F-89BB-F1995235BC3F}"/>
              </a:ext>
            </a:extLst>
          </p:cNvPr>
          <p:cNvSpPr>
            <a:spLocks noGrp="1"/>
          </p:cNvSpPr>
          <p:nvPr>
            <p:ph type="title"/>
          </p:nvPr>
        </p:nvSpPr>
        <p:spPr>
          <a:xfrm>
            <a:off x="1775792" y="130244"/>
            <a:ext cx="9551503" cy="1325563"/>
          </a:xfrm>
        </p:spPr>
        <p:txBody>
          <a:bodyPr>
            <a:normAutofit/>
          </a:bodyPr>
          <a:lstStyle/>
          <a:p>
            <a:r>
              <a:rPr lang="en-US" sz="5200" dirty="0"/>
              <a:t>Summary/Questions and Answers</a:t>
            </a:r>
          </a:p>
        </p:txBody>
      </p:sp>
      <p:sp>
        <p:nvSpPr>
          <p:cNvPr id="4" name="TextBox 3">
            <a:extLst>
              <a:ext uri="{FF2B5EF4-FFF2-40B4-BE49-F238E27FC236}">
                <a16:creationId xmlns:a16="http://schemas.microsoft.com/office/drawing/2014/main" id="{BD52A525-A450-42B6-8AE2-5A4486F98A5B}"/>
              </a:ext>
            </a:extLst>
          </p:cNvPr>
          <p:cNvSpPr txBox="1"/>
          <p:nvPr/>
        </p:nvSpPr>
        <p:spPr>
          <a:xfrm>
            <a:off x="1464707" y="1421427"/>
            <a:ext cx="9096340" cy="1200329"/>
          </a:xfrm>
          <a:prstGeom prst="rect">
            <a:avLst/>
          </a:prstGeom>
          <a:noFill/>
        </p:spPr>
        <p:txBody>
          <a:bodyPr wrap="square" rtlCol="0">
            <a:spAutoFit/>
          </a:bodyPr>
          <a:lstStyle/>
          <a:p>
            <a:pPr marL="285750" indent="-285750">
              <a:buFontTx/>
              <a:buChar char="-"/>
            </a:pPr>
            <a:r>
              <a:rPr lang="en-US" i="1" dirty="0"/>
              <a:t>Consistent with I-710 Project Goals</a:t>
            </a:r>
          </a:p>
          <a:p>
            <a:pPr marL="285750" indent="-285750">
              <a:buFontTx/>
              <a:buChar char="-"/>
            </a:pPr>
            <a:r>
              <a:rPr lang="en-US" i="1" dirty="0"/>
              <a:t>Improves existing traffic </a:t>
            </a:r>
          </a:p>
          <a:p>
            <a:pPr marL="285750" indent="-285750">
              <a:buFontTx/>
              <a:buChar char="-"/>
            </a:pPr>
            <a:r>
              <a:rPr lang="en-US" i="1" dirty="0"/>
              <a:t>Funding requested for project is $4,900,000</a:t>
            </a:r>
          </a:p>
          <a:p>
            <a:endParaRPr lang="en-US" dirty="0"/>
          </a:p>
        </p:txBody>
      </p:sp>
      <p:pic>
        <p:nvPicPr>
          <p:cNvPr id="8" name="Picture 7">
            <a:extLst>
              <a:ext uri="{FF2B5EF4-FFF2-40B4-BE49-F238E27FC236}">
                <a16:creationId xmlns:a16="http://schemas.microsoft.com/office/drawing/2014/main" id="{D618E2C6-3720-4609-B1DB-9BD2D11E02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49" y="118955"/>
            <a:ext cx="1272035" cy="1280160"/>
          </a:xfrm>
          <a:prstGeom prst="rect">
            <a:avLst/>
          </a:prstGeom>
        </p:spPr>
      </p:pic>
    </p:spTree>
    <p:extLst>
      <p:ext uri="{BB962C8B-B14F-4D97-AF65-F5344CB8AC3E}">
        <p14:creationId xmlns:p14="http://schemas.microsoft.com/office/powerpoint/2010/main" val="1541094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B239-F24D-4A1F-89BB-F1995235BC3F}"/>
              </a:ext>
            </a:extLst>
          </p:cNvPr>
          <p:cNvSpPr>
            <a:spLocks noGrp="1"/>
          </p:cNvSpPr>
          <p:nvPr>
            <p:ph type="title"/>
          </p:nvPr>
        </p:nvSpPr>
        <p:spPr>
          <a:xfrm>
            <a:off x="4390428" y="2766218"/>
            <a:ext cx="3411143" cy="1325563"/>
          </a:xfrm>
        </p:spPr>
        <p:txBody>
          <a:bodyPr>
            <a:normAutofit/>
          </a:bodyPr>
          <a:lstStyle/>
          <a:p>
            <a:r>
              <a:rPr lang="en-US" sz="6000" dirty="0"/>
              <a:t>Thank You</a:t>
            </a:r>
          </a:p>
        </p:txBody>
      </p:sp>
      <p:sp>
        <p:nvSpPr>
          <p:cNvPr id="4" name="Rectangle 3">
            <a:extLst>
              <a:ext uri="{FF2B5EF4-FFF2-40B4-BE49-F238E27FC236}">
                <a16:creationId xmlns:a16="http://schemas.microsoft.com/office/drawing/2014/main" id="{F264BF49-1A1B-4C9E-AEB9-1513305681AB}"/>
              </a:ext>
            </a:extLst>
          </p:cNvPr>
          <p:cNvSpPr/>
          <p:nvPr/>
        </p:nvSpPr>
        <p:spPr>
          <a:xfrm>
            <a:off x="0" y="5633503"/>
            <a:ext cx="12192000" cy="12244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D9133B1-2BD3-426E-8597-A5BDBA70EB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49" y="118955"/>
            <a:ext cx="1272035" cy="1280160"/>
          </a:xfrm>
          <a:prstGeom prst="rect">
            <a:avLst/>
          </a:prstGeom>
        </p:spPr>
      </p:pic>
    </p:spTree>
    <p:extLst>
      <p:ext uri="{BB962C8B-B14F-4D97-AF65-F5344CB8AC3E}">
        <p14:creationId xmlns:p14="http://schemas.microsoft.com/office/powerpoint/2010/main" val="272597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D3124A-40D4-4F61-8BB6-B06CB1684B04}"/>
              </a:ext>
            </a:extLst>
          </p:cNvPr>
          <p:cNvSpPr/>
          <p:nvPr/>
        </p:nvSpPr>
        <p:spPr>
          <a:xfrm>
            <a:off x="0" y="5633503"/>
            <a:ext cx="12192000" cy="12244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2B239-F24D-4A1F-89BB-F1995235BC3F}"/>
              </a:ext>
            </a:extLst>
          </p:cNvPr>
          <p:cNvSpPr>
            <a:spLocks noGrp="1"/>
          </p:cNvSpPr>
          <p:nvPr>
            <p:ph type="title"/>
          </p:nvPr>
        </p:nvSpPr>
        <p:spPr>
          <a:xfrm>
            <a:off x="1775792" y="130244"/>
            <a:ext cx="9551503" cy="1325563"/>
          </a:xfrm>
        </p:spPr>
        <p:txBody>
          <a:bodyPr>
            <a:normAutofit/>
          </a:bodyPr>
          <a:lstStyle/>
          <a:p>
            <a:r>
              <a:rPr lang="en-US" sz="5200" dirty="0"/>
              <a:t>Overview</a:t>
            </a:r>
          </a:p>
        </p:txBody>
      </p:sp>
      <p:sp>
        <p:nvSpPr>
          <p:cNvPr id="6" name="TextBox 5">
            <a:extLst>
              <a:ext uri="{FF2B5EF4-FFF2-40B4-BE49-F238E27FC236}">
                <a16:creationId xmlns:a16="http://schemas.microsoft.com/office/drawing/2014/main" id="{541F30B8-EA9E-4FFD-BF4A-57CC09E8231C}"/>
              </a:ext>
            </a:extLst>
          </p:cNvPr>
          <p:cNvSpPr txBox="1"/>
          <p:nvPr/>
        </p:nvSpPr>
        <p:spPr>
          <a:xfrm>
            <a:off x="1192695" y="2133600"/>
            <a:ext cx="4903305" cy="1785104"/>
          </a:xfrm>
          <a:prstGeom prst="rect">
            <a:avLst/>
          </a:prstGeom>
          <a:noFill/>
        </p:spPr>
        <p:txBody>
          <a:bodyPr wrap="square" rtlCol="0">
            <a:spAutoFit/>
          </a:bodyPr>
          <a:lstStyle/>
          <a:p>
            <a:pPr marL="285750" indent="-285750">
              <a:buFont typeface="Arial" panose="020B0604020202020204" pitchFamily="34" charset="0"/>
              <a:buChar char="•"/>
            </a:pPr>
            <a:r>
              <a:rPr lang="en-US" sz="2200" dirty="0"/>
              <a:t>Project Location and Need</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Project Description</a:t>
            </a:r>
          </a:p>
          <a:p>
            <a:endParaRPr lang="en-US" sz="2200" dirty="0"/>
          </a:p>
          <a:p>
            <a:pPr marL="285750" indent="-285750">
              <a:buFont typeface="Arial" panose="020B0604020202020204" pitchFamily="34" charset="0"/>
              <a:buChar char="•"/>
            </a:pPr>
            <a:r>
              <a:rPr lang="en-US" sz="2200" dirty="0"/>
              <a:t>Project Funding Criteria</a:t>
            </a:r>
          </a:p>
        </p:txBody>
      </p:sp>
      <p:pic>
        <p:nvPicPr>
          <p:cNvPr id="10" name="Picture 9">
            <a:extLst>
              <a:ext uri="{FF2B5EF4-FFF2-40B4-BE49-F238E27FC236}">
                <a16:creationId xmlns:a16="http://schemas.microsoft.com/office/drawing/2014/main" id="{273E91E8-3307-4FD5-9665-C782D0A79C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49" y="118955"/>
            <a:ext cx="1272035" cy="1280160"/>
          </a:xfrm>
          <a:prstGeom prst="rect">
            <a:avLst/>
          </a:prstGeom>
        </p:spPr>
      </p:pic>
    </p:spTree>
    <p:extLst>
      <p:ext uri="{BB962C8B-B14F-4D97-AF65-F5344CB8AC3E}">
        <p14:creationId xmlns:p14="http://schemas.microsoft.com/office/powerpoint/2010/main" val="225575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F18E19-D813-4650-8379-F874A6B81CBD}"/>
              </a:ext>
            </a:extLst>
          </p:cNvPr>
          <p:cNvSpPr/>
          <p:nvPr/>
        </p:nvSpPr>
        <p:spPr>
          <a:xfrm>
            <a:off x="0" y="5633503"/>
            <a:ext cx="12192000" cy="12244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2B239-F24D-4A1F-89BB-F1995235BC3F}"/>
              </a:ext>
            </a:extLst>
          </p:cNvPr>
          <p:cNvSpPr>
            <a:spLocks noGrp="1"/>
          </p:cNvSpPr>
          <p:nvPr>
            <p:ph type="title"/>
          </p:nvPr>
        </p:nvSpPr>
        <p:spPr>
          <a:xfrm>
            <a:off x="1775792" y="130244"/>
            <a:ext cx="9551503" cy="1325563"/>
          </a:xfrm>
        </p:spPr>
        <p:txBody>
          <a:bodyPr>
            <a:normAutofit/>
          </a:bodyPr>
          <a:lstStyle/>
          <a:p>
            <a:r>
              <a:rPr lang="en-US" sz="5200" dirty="0"/>
              <a:t>Project Location and Need</a:t>
            </a:r>
          </a:p>
        </p:txBody>
      </p:sp>
      <p:sp>
        <p:nvSpPr>
          <p:cNvPr id="6" name="TextBox 5">
            <a:extLst>
              <a:ext uri="{FF2B5EF4-FFF2-40B4-BE49-F238E27FC236}">
                <a16:creationId xmlns:a16="http://schemas.microsoft.com/office/drawing/2014/main" id="{541F30B8-EA9E-4FFD-BF4A-57CC09E8231C}"/>
              </a:ext>
            </a:extLst>
          </p:cNvPr>
          <p:cNvSpPr txBox="1"/>
          <p:nvPr/>
        </p:nvSpPr>
        <p:spPr>
          <a:xfrm>
            <a:off x="1380384" y="3697823"/>
            <a:ext cx="10475845" cy="1107996"/>
          </a:xfrm>
          <a:prstGeom prst="rect">
            <a:avLst/>
          </a:prstGeom>
          <a:noFill/>
        </p:spPr>
        <p:txBody>
          <a:bodyPr wrap="square" rtlCol="0">
            <a:spAutoFit/>
          </a:bodyPr>
          <a:lstStyle/>
          <a:p>
            <a:pPr marL="457200" indent="-457200">
              <a:buFont typeface="Arial" panose="020B0604020202020204" pitchFamily="34" charset="0"/>
              <a:buChar char="•"/>
            </a:pPr>
            <a:r>
              <a:rPr lang="en-US" sz="2200" dirty="0"/>
              <a:t>Provide intersection capacity enhancements on Slauson Avenue during peak hours</a:t>
            </a:r>
          </a:p>
          <a:p>
            <a:pPr marL="457200" indent="-457200">
              <a:buFont typeface="Arial" panose="020B0604020202020204" pitchFamily="34" charset="0"/>
              <a:buChar char="•"/>
            </a:pPr>
            <a:r>
              <a:rPr lang="en-US" sz="2200" dirty="0"/>
              <a:t>Capacity increases by installing 3 through lanes of traffic on Slauson at intersections</a:t>
            </a:r>
          </a:p>
          <a:p>
            <a:pPr marL="457200" indent="-457200">
              <a:buFont typeface="Arial" panose="020B0604020202020204" pitchFamily="34" charset="0"/>
              <a:buChar char="•"/>
            </a:pPr>
            <a:r>
              <a:rPr lang="en-US" sz="2200" dirty="0"/>
              <a:t>Improve vehicular-pedestrian safety operations, and intersection capacity</a:t>
            </a:r>
          </a:p>
        </p:txBody>
      </p:sp>
      <p:sp>
        <p:nvSpPr>
          <p:cNvPr id="7" name="Subtitle 2">
            <a:extLst>
              <a:ext uri="{FF2B5EF4-FFF2-40B4-BE49-F238E27FC236}">
                <a16:creationId xmlns:a16="http://schemas.microsoft.com/office/drawing/2014/main" id="{E3CC9914-29BB-4538-91A7-D8CF2E9367C8}"/>
              </a:ext>
            </a:extLst>
          </p:cNvPr>
          <p:cNvSpPr txBox="1">
            <a:spLocks/>
          </p:cNvSpPr>
          <p:nvPr/>
        </p:nvSpPr>
        <p:spPr>
          <a:xfrm>
            <a:off x="967409" y="3320765"/>
            <a:ext cx="1524000" cy="515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Need:</a:t>
            </a:r>
          </a:p>
        </p:txBody>
      </p:sp>
      <p:sp>
        <p:nvSpPr>
          <p:cNvPr id="8" name="TextBox 7">
            <a:extLst>
              <a:ext uri="{FF2B5EF4-FFF2-40B4-BE49-F238E27FC236}">
                <a16:creationId xmlns:a16="http://schemas.microsoft.com/office/drawing/2014/main" id="{CC7FEEC6-3A81-4610-B070-50947D66AFE7}"/>
              </a:ext>
            </a:extLst>
          </p:cNvPr>
          <p:cNvSpPr txBox="1"/>
          <p:nvPr/>
        </p:nvSpPr>
        <p:spPr>
          <a:xfrm>
            <a:off x="1345092" y="2080617"/>
            <a:ext cx="9644486" cy="769441"/>
          </a:xfrm>
          <a:prstGeom prst="rect">
            <a:avLst/>
          </a:prstGeom>
          <a:noFill/>
        </p:spPr>
        <p:txBody>
          <a:bodyPr wrap="square" rtlCol="0">
            <a:spAutoFit/>
          </a:bodyPr>
          <a:lstStyle/>
          <a:p>
            <a:pPr marL="457200" indent="-457200">
              <a:buFont typeface="Arial" panose="020B0604020202020204" pitchFamily="34" charset="0"/>
              <a:buChar char="•"/>
            </a:pPr>
            <a:r>
              <a:rPr lang="en-US" sz="2200" dirty="0"/>
              <a:t>Slauson Avenue from Alameda St to Downey Rd/Malburg Way</a:t>
            </a:r>
          </a:p>
          <a:p>
            <a:pPr marL="457200" indent="-457200">
              <a:buFont typeface="Arial" panose="020B0604020202020204" pitchFamily="34" charset="0"/>
              <a:buChar char="•"/>
            </a:pPr>
            <a:r>
              <a:rPr lang="en-US" sz="2200" dirty="0"/>
              <a:t>Borders Vernon, Un-incorporated Los Angeles County and City of Los Angeles</a:t>
            </a:r>
          </a:p>
        </p:txBody>
      </p:sp>
      <p:sp>
        <p:nvSpPr>
          <p:cNvPr id="9" name="Subtitle 2">
            <a:extLst>
              <a:ext uri="{FF2B5EF4-FFF2-40B4-BE49-F238E27FC236}">
                <a16:creationId xmlns:a16="http://schemas.microsoft.com/office/drawing/2014/main" id="{BA25CF88-60CB-4B21-8AE6-59E96223B5D3}"/>
              </a:ext>
            </a:extLst>
          </p:cNvPr>
          <p:cNvSpPr txBox="1">
            <a:spLocks/>
          </p:cNvSpPr>
          <p:nvPr/>
        </p:nvSpPr>
        <p:spPr>
          <a:xfrm>
            <a:off x="967409" y="1713627"/>
            <a:ext cx="1524000" cy="515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Location:</a:t>
            </a:r>
          </a:p>
        </p:txBody>
      </p:sp>
      <p:pic>
        <p:nvPicPr>
          <p:cNvPr id="11" name="Picture 10">
            <a:extLst>
              <a:ext uri="{FF2B5EF4-FFF2-40B4-BE49-F238E27FC236}">
                <a16:creationId xmlns:a16="http://schemas.microsoft.com/office/drawing/2014/main" id="{BC1DE187-6F0D-4B6B-B5FE-CB2F107110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49" y="118955"/>
            <a:ext cx="1272035" cy="1280160"/>
          </a:xfrm>
          <a:prstGeom prst="rect">
            <a:avLst/>
          </a:prstGeom>
        </p:spPr>
      </p:pic>
    </p:spTree>
    <p:extLst>
      <p:ext uri="{BB962C8B-B14F-4D97-AF65-F5344CB8AC3E}">
        <p14:creationId xmlns:p14="http://schemas.microsoft.com/office/powerpoint/2010/main" val="212942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75DAA1-821D-42F7-9177-36CC43565FD0}"/>
              </a:ext>
            </a:extLst>
          </p:cNvPr>
          <p:cNvSpPr/>
          <p:nvPr/>
        </p:nvSpPr>
        <p:spPr>
          <a:xfrm>
            <a:off x="0" y="5633503"/>
            <a:ext cx="12192000" cy="12244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2B239-F24D-4A1F-89BB-F1995235BC3F}"/>
              </a:ext>
            </a:extLst>
          </p:cNvPr>
          <p:cNvSpPr>
            <a:spLocks noGrp="1"/>
          </p:cNvSpPr>
          <p:nvPr>
            <p:ph type="title"/>
          </p:nvPr>
        </p:nvSpPr>
        <p:spPr>
          <a:xfrm>
            <a:off x="1775792" y="130244"/>
            <a:ext cx="9551503" cy="1325563"/>
          </a:xfrm>
        </p:spPr>
        <p:txBody>
          <a:bodyPr>
            <a:normAutofit/>
          </a:bodyPr>
          <a:lstStyle/>
          <a:p>
            <a:r>
              <a:rPr lang="en-US" sz="5200" dirty="0"/>
              <a:t>Vicinity Map</a:t>
            </a:r>
          </a:p>
        </p:txBody>
      </p:sp>
      <p:sp>
        <p:nvSpPr>
          <p:cNvPr id="8" name="TextBox 7">
            <a:extLst>
              <a:ext uri="{FF2B5EF4-FFF2-40B4-BE49-F238E27FC236}">
                <a16:creationId xmlns:a16="http://schemas.microsoft.com/office/drawing/2014/main" id="{3F029C4E-919F-44A8-838A-B6043A2D264F}"/>
              </a:ext>
            </a:extLst>
          </p:cNvPr>
          <p:cNvSpPr txBox="1"/>
          <p:nvPr/>
        </p:nvSpPr>
        <p:spPr>
          <a:xfrm>
            <a:off x="6989628" y="5001208"/>
            <a:ext cx="719855" cy="307777"/>
          </a:xfrm>
          <a:prstGeom prst="rect">
            <a:avLst/>
          </a:prstGeom>
          <a:solidFill>
            <a:schemeClr val="bg1"/>
          </a:solidFill>
        </p:spPr>
        <p:txBody>
          <a:bodyPr wrap="square" rtlCol="0">
            <a:spAutoFit/>
          </a:bodyPr>
          <a:lstStyle/>
          <a:p>
            <a:r>
              <a:rPr lang="en-US" sz="1400" b="1" dirty="0"/>
              <a:t>Project</a:t>
            </a:r>
          </a:p>
        </p:txBody>
      </p:sp>
      <p:sp>
        <p:nvSpPr>
          <p:cNvPr id="7" name="Oval 6">
            <a:extLst>
              <a:ext uri="{FF2B5EF4-FFF2-40B4-BE49-F238E27FC236}">
                <a16:creationId xmlns:a16="http://schemas.microsoft.com/office/drawing/2014/main" id="{03E80415-01A7-4D44-B2A3-0426E732905F}"/>
              </a:ext>
            </a:extLst>
          </p:cNvPr>
          <p:cNvSpPr/>
          <p:nvPr/>
        </p:nvSpPr>
        <p:spPr>
          <a:xfrm>
            <a:off x="5927245" y="4469363"/>
            <a:ext cx="541176" cy="5318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07795BF6-3D38-4038-B004-9021F052746B}"/>
              </a:ext>
            </a:extLst>
          </p:cNvPr>
          <p:cNvCxnSpPr>
            <a:cxnSpLocks/>
          </p:cNvCxnSpPr>
          <p:nvPr/>
        </p:nvCxnSpPr>
        <p:spPr>
          <a:xfrm flipH="1" flipV="1">
            <a:off x="6468421" y="4890782"/>
            <a:ext cx="509732" cy="264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8F27AF4-0583-4D98-A8B9-98E9BA0CFF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49" y="118955"/>
            <a:ext cx="1272035" cy="1280160"/>
          </a:xfrm>
          <a:prstGeom prst="rect">
            <a:avLst/>
          </a:prstGeom>
        </p:spPr>
      </p:pic>
      <p:pic>
        <p:nvPicPr>
          <p:cNvPr id="6" name="Picture 5">
            <a:extLst>
              <a:ext uri="{FF2B5EF4-FFF2-40B4-BE49-F238E27FC236}">
                <a16:creationId xmlns:a16="http://schemas.microsoft.com/office/drawing/2014/main" id="{EA7D42B5-1753-40D7-80D3-06EE33A79205}"/>
              </a:ext>
            </a:extLst>
          </p:cNvPr>
          <p:cNvPicPr>
            <a:picLocks noChangeAspect="1"/>
          </p:cNvPicPr>
          <p:nvPr/>
        </p:nvPicPr>
        <p:blipFill>
          <a:blip r:embed="rId3"/>
          <a:stretch>
            <a:fillRect/>
          </a:stretch>
        </p:blipFill>
        <p:spPr>
          <a:xfrm>
            <a:off x="1420582" y="2170415"/>
            <a:ext cx="9554501" cy="4075336"/>
          </a:xfrm>
          <a:prstGeom prst="rect">
            <a:avLst/>
          </a:prstGeom>
        </p:spPr>
      </p:pic>
      <p:sp>
        <p:nvSpPr>
          <p:cNvPr id="13" name="Oval 12">
            <a:extLst>
              <a:ext uri="{FF2B5EF4-FFF2-40B4-BE49-F238E27FC236}">
                <a16:creationId xmlns:a16="http://schemas.microsoft.com/office/drawing/2014/main" id="{E9F65667-565A-47C3-8D74-9F2A0AC08CD5}"/>
              </a:ext>
            </a:extLst>
          </p:cNvPr>
          <p:cNvSpPr/>
          <p:nvPr/>
        </p:nvSpPr>
        <p:spPr>
          <a:xfrm>
            <a:off x="2057400" y="4190767"/>
            <a:ext cx="676275" cy="700015"/>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Oval 13">
            <a:extLst>
              <a:ext uri="{FF2B5EF4-FFF2-40B4-BE49-F238E27FC236}">
                <a16:creationId xmlns:a16="http://schemas.microsoft.com/office/drawing/2014/main" id="{4FBA21A0-4428-4D5E-BB3D-4C3B9AC189AF}"/>
              </a:ext>
            </a:extLst>
          </p:cNvPr>
          <p:cNvSpPr/>
          <p:nvPr/>
        </p:nvSpPr>
        <p:spPr>
          <a:xfrm>
            <a:off x="3906722" y="4178319"/>
            <a:ext cx="676275" cy="700015"/>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 name="Oval 14">
            <a:extLst>
              <a:ext uri="{FF2B5EF4-FFF2-40B4-BE49-F238E27FC236}">
                <a16:creationId xmlns:a16="http://schemas.microsoft.com/office/drawing/2014/main" id="{893D3D3F-A86C-45BC-93EB-7FFF3E1C6CF2}"/>
              </a:ext>
            </a:extLst>
          </p:cNvPr>
          <p:cNvSpPr/>
          <p:nvPr/>
        </p:nvSpPr>
        <p:spPr>
          <a:xfrm>
            <a:off x="6680213" y="4208874"/>
            <a:ext cx="676275" cy="700015"/>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Oval 15">
            <a:extLst>
              <a:ext uri="{FF2B5EF4-FFF2-40B4-BE49-F238E27FC236}">
                <a16:creationId xmlns:a16="http://schemas.microsoft.com/office/drawing/2014/main" id="{EDA1EDD8-2495-4146-9D3B-469D9A4A02AC}"/>
              </a:ext>
            </a:extLst>
          </p:cNvPr>
          <p:cNvSpPr/>
          <p:nvPr/>
        </p:nvSpPr>
        <p:spPr>
          <a:xfrm>
            <a:off x="5210772" y="4163552"/>
            <a:ext cx="676275" cy="700015"/>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7" name="Oval 16">
            <a:extLst>
              <a:ext uri="{FF2B5EF4-FFF2-40B4-BE49-F238E27FC236}">
                <a16:creationId xmlns:a16="http://schemas.microsoft.com/office/drawing/2014/main" id="{8A9AF268-E327-4088-A3B7-AE7CA2444440}"/>
              </a:ext>
            </a:extLst>
          </p:cNvPr>
          <p:cNvSpPr/>
          <p:nvPr/>
        </p:nvSpPr>
        <p:spPr>
          <a:xfrm>
            <a:off x="8338443" y="4218880"/>
            <a:ext cx="676275" cy="700015"/>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8" name="Oval 17">
            <a:extLst>
              <a:ext uri="{FF2B5EF4-FFF2-40B4-BE49-F238E27FC236}">
                <a16:creationId xmlns:a16="http://schemas.microsoft.com/office/drawing/2014/main" id="{00E72FF0-C48A-45C5-9B56-CD7A5E3517D4}"/>
              </a:ext>
            </a:extLst>
          </p:cNvPr>
          <p:cNvSpPr/>
          <p:nvPr/>
        </p:nvSpPr>
        <p:spPr>
          <a:xfrm>
            <a:off x="10375008" y="4218880"/>
            <a:ext cx="676275" cy="700015"/>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9" name="TextBox 18">
            <a:extLst>
              <a:ext uri="{FF2B5EF4-FFF2-40B4-BE49-F238E27FC236}">
                <a16:creationId xmlns:a16="http://schemas.microsoft.com/office/drawing/2014/main" id="{8881E95B-9DA7-4A90-9F84-70B3EADA667E}"/>
              </a:ext>
            </a:extLst>
          </p:cNvPr>
          <p:cNvSpPr txBox="1"/>
          <p:nvPr/>
        </p:nvSpPr>
        <p:spPr>
          <a:xfrm>
            <a:off x="6058849" y="2865517"/>
            <a:ext cx="819144" cy="307777"/>
          </a:xfrm>
          <a:prstGeom prst="rect">
            <a:avLst/>
          </a:prstGeom>
          <a:solidFill>
            <a:schemeClr val="bg1"/>
          </a:solidFill>
        </p:spPr>
        <p:txBody>
          <a:bodyPr wrap="square" rtlCol="0">
            <a:spAutoFit/>
          </a:bodyPr>
          <a:lstStyle/>
          <a:p>
            <a:r>
              <a:rPr lang="en-US" sz="1400" b="1" dirty="0"/>
              <a:t>Project</a:t>
            </a:r>
          </a:p>
        </p:txBody>
      </p:sp>
      <p:cxnSp>
        <p:nvCxnSpPr>
          <p:cNvPr id="21" name="Straight Arrow Connector 20">
            <a:extLst>
              <a:ext uri="{FF2B5EF4-FFF2-40B4-BE49-F238E27FC236}">
                <a16:creationId xmlns:a16="http://schemas.microsoft.com/office/drawing/2014/main" id="{06BC5192-962C-4F3C-AD39-BBF801B86AC2}"/>
              </a:ext>
            </a:extLst>
          </p:cNvPr>
          <p:cNvCxnSpPr/>
          <p:nvPr/>
        </p:nvCxnSpPr>
        <p:spPr>
          <a:xfrm flipH="1">
            <a:off x="2733675" y="3173294"/>
            <a:ext cx="3193570" cy="1045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8AB229EE-B959-4285-B0D4-82545AAF5D16}"/>
              </a:ext>
            </a:extLst>
          </p:cNvPr>
          <p:cNvCxnSpPr>
            <a:cxnSpLocks/>
          </p:cNvCxnSpPr>
          <p:nvPr/>
        </p:nvCxnSpPr>
        <p:spPr>
          <a:xfrm flipH="1">
            <a:off x="4506566" y="3325694"/>
            <a:ext cx="1573079" cy="8378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5EBD9256-C699-4847-B5B3-1952B95B1153}"/>
              </a:ext>
            </a:extLst>
          </p:cNvPr>
          <p:cNvCxnSpPr>
            <a:cxnSpLocks/>
          </p:cNvCxnSpPr>
          <p:nvPr/>
        </p:nvCxnSpPr>
        <p:spPr>
          <a:xfrm flipH="1">
            <a:off x="5797803" y="3339379"/>
            <a:ext cx="434242" cy="7458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5CA5E9F9-6A19-435A-ACCE-3D768FE68909}"/>
              </a:ext>
            </a:extLst>
          </p:cNvPr>
          <p:cNvCxnSpPr>
            <a:cxnSpLocks/>
          </p:cNvCxnSpPr>
          <p:nvPr/>
        </p:nvCxnSpPr>
        <p:spPr>
          <a:xfrm>
            <a:off x="6411043" y="3339379"/>
            <a:ext cx="505546" cy="8241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2F03F8A7-DA94-4D4B-A6C5-7C51A97E2C71}"/>
              </a:ext>
            </a:extLst>
          </p:cNvPr>
          <p:cNvCxnSpPr>
            <a:cxnSpLocks/>
          </p:cNvCxnSpPr>
          <p:nvPr/>
        </p:nvCxnSpPr>
        <p:spPr>
          <a:xfrm>
            <a:off x="6569159" y="3305366"/>
            <a:ext cx="1769284" cy="903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BB769E4E-76B4-448E-BDDF-3DF02044CA08}"/>
              </a:ext>
            </a:extLst>
          </p:cNvPr>
          <p:cNvCxnSpPr>
            <a:cxnSpLocks/>
          </p:cNvCxnSpPr>
          <p:nvPr/>
        </p:nvCxnSpPr>
        <p:spPr>
          <a:xfrm>
            <a:off x="6721559" y="3263392"/>
            <a:ext cx="3713741" cy="10151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7FD09998-00FA-4C3D-A40D-2D969ACEC890}"/>
              </a:ext>
            </a:extLst>
          </p:cNvPr>
          <p:cNvSpPr txBox="1"/>
          <p:nvPr/>
        </p:nvSpPr>
        <p:spPr>
          <a:xfrm rot="19388986">
            <a:off x="1371415" y="5178813"/>
            <a:ext cx="2028039" cy="307777"/>
          </a:xfrm>
          <a:prstGeom prst="rect">
            <a:avLst/>
          </a:prstGeom>
          <a:solidFill>
            <a:schemeClr val="bg1"/>
          </a:solidFill>
        </p:spPr>
        <p:txBody>
          <a:bodyPr wrap="square" rtlCol="0">
            <a:spAutoFit/>
          </a:bodyPr>
          <a:lstStyle/>
          <a:p>
            <a:r>
              <a:rPr lang="en-US" sz="1400" b="1" dirty="0"/>
              <a:t>Slauson Ave/Alameda St</a:t>
            </a:r>
          </a:p>
        </p:txBody>
      </p:sp>
      <p:sp>
        <p:nvSpPr>
          <p:cNvPr id="28" name="TextBox 27">
            <a:extLst>
              <a:ext uri="{FF2B5EF4-FFF2-40B4-BE49-F238E27FC236}">
                <a16:creationId xmlns:a16="http://schemas.microsoft.com/office/drawing/2014/main" id="{EB687492-4D83-446E-8B55-DC1BD98005C0}"/>
              </a:ext>
            </a:extLst>
          </p:cNvPr>
          <p:cNvSpPr txBox="1"/>
          <p:nvPr/>
        </p:nvSpPr>
        <p:spPr>
          <a:xfrm rot="19388986">
            <a:off x="2992974" y="5276403"/>
            <a:ext cx="2097355" cy="307777"/>
          </a:xfrm>
          <a:prstGeom prst="rect">
            <a:avLst/>
          </a:prstGeom>
          <a:solidFill>
            <a:schemeClr val="bg1"/>
          </a:solidFill>
        </p:spPr>
        <p:txBody>
          <a:bodyPr wrap="square" rtlCol="0">
            <a:spAutoFit/>
          </a:bodyPr>
          <a:lstStyle/>
          <a:p>
            <a:r>
              <a:rPr lang="en-US" sz="1400" b="1" dirty="0"/>
              <a:t>Slauson Ave/Santa Fe Ave</a:t>
            </a:r>
          </a:p>
        </p:txBody>
      </p:sp>
      <p:sp>
        <p:nvSpPr>
          <p:cNvPr id="29" name="TextBox 28">
            <a:extLst>
              <a:ext uri="{FF2B5EF4-FFF2-40B4-BE49-F238E27FC236}">
                <a16:creationId xmlns:a16="http://schemas.microsoft.com/office/drawing/2014/main" id="{57FDBC8A-A234-437F-95B8-A9B9C8E0170A}"/>
              </a:ext>
            </a:extLst>
          </p:cNvPr>
          <p:cNvSpPr txBox="1"/>
          <p:nvPr/>
        </p:nvSpPr>
        <p:spPr>
          <a:xfrm rot="19388986">
            <a:off x="4278224" y="5283233"/>
            <a:ext cx="2017530" cy="307777"/>
          </a:xfrm>
          <a:prstGeom prst="rect">
            <a:avLst/>
          </a:prstGeom>
          <a:solidFill>
            <a:schemeClr val="bg1"/>
          </a:solidFill>
        </p:spPr>
        <p:txBody>
          <a:bodyPr wrap="square" rtlCol="0">
            <a:spAutoFit/>
          </a:bodyPr>
          <a:lstStyle/>
          <a:p>
            <a:r>
              <a:rPr lang="en-US" sz="1400" b="1" dirty="0"/>
              <a:t>Slauson Ave/Pacific Blvd</a:t>
            </a:r>
          </a:p>
        </p:txBody>
      </p:sp>
      <p:sp>
        <p:nvSpPr>
          <p:cNvPr id="30" name="TextBox 29">
            <a:extLst>
              <a:ext uri="{FF2B5EF4-FFF2-40B4-BE49-F238E27FC236}">
                <a16:creationId xmlns:a16="http://schemas.microsoft.com/office/drawing/2014/main" id="{A30C9418-6085-4698-BE43-517FEFF82F6A}"/>
              </a:ext>
            </a:extLst>
          </p:cNvPr>
          <p:cNvSpPr txBox="1"/>
          <p:nvPr/>
        </p:nvSpPr>
        <p:spPr>
          <a:xfrm rot="19388986">
            <a:off x="5707559" y="5135827"/>
            <a:ext cx="2621582" cy="307777"/>
          </a:xfrm>
          <a:prstGeom prst="rect">
            <a:avLst/>
          </a:prstGeom>
          <a:solidFill>
            <a:schemeClr val="bg1"/>
          </a:solidFill>
        </p:spPr>
        <p:txBody>
          <a:bodyPr wrap="square" rtlCol="0">
            <a:spAutoFit/>
          </a:bodyPr>
          <a:lstStyle/>
          <a:p>
            <a:r>
              <a:rPr lang="en-US" sz="1400" b="1" dirty="0"/>
              <a:t>Slauson Ave/Miles Ave &amp; Soto St</a:t>
            </a:r>
          </a:p>
        </p:txBody>
      </p:sp>
      <p:sp>
        <p:nvSpPr>
          <p:cNvPr id="31" name="TextBox 30">
            <a:extLst>
              <a:ext uri="{FF2B5EF4-FFF2-40B4-BE49-F238E27FC236}">
                <a16:creationId xmlns:a16="http://schemas.microsoft.com/office/drawing/2014/main" id="{B0CDC6E2-512B-4F00-BE38-0B9A1C9AB411}"/>
              </a:ext>
            </a:extLst>
          </p:cNvPr>
          <p:cNvSpPr txBox="1"/>
          <p:nvPr/>
        </p:nvSpPr>
        <p:spPr>
          <a:xfrm rot="19388986">
            <a:off x="7596032" y="5236688"/>
            <a:ext cx="1908871" cy="307777"/>
          </a:xfrm>
          <a:prstGeom prst="rect">
            <a:avLst/>
          </a:prstGeom>
          <a:solidFill>
            <a:schemeClr val="bg1"/>
          </a:solidFill>
        </p:spPr>
        <p:txBody>
          <a:bodyPr wrap="square" rtlCol="0">
            <a:spAutoFit/>
          </a:bodyPr>
          <a:lstStyle/>
          <a:p>
            <a:r>
              <a:rPr lang="en-US" sz="1400" b="1" dirty="0"/>
              <a:t>Slauson Ave/Boyle Ave</a:t>
            </a:r>
          </a:p>
        </p:txBody>
      </p:sp>
      <p:sp>
        <p:nvSpPr>
          <p:cNvPr id="32" name="TextBox 31">
            <a:extLst>
              <a:ext uri="{FF2B5EF4-FFF2-40B4-BE49-F238E27FC236}">
                <a16:creationId xmlns:a16="http://schemas.microsoft.com/office/drawing/2014/main" id="{3C4296E2-3198-40C9-A86D-6D088A0A7A6F}"/>
              </a:ext>
            </a:extLst>
          </p:cNvPr>
          <p:cNvSpPr txBox="1"/>
          <p:nvPr/>
        </p:nvSpPr>
        <p:spPr>
          <a:xfrm rot="19388986">
            <a:off x="9408650" y="5397301"/>
            <a:ext cx="2028039" cy="307777"/>
          </a:xfrm>
          <a:prstGeom prst="rect">
            <a:avLst/>
          </a:prstGeom>
          <a:solidFill>
            <a:schemeClr val="bg1"/>
          </a:solidFill>
        </p:spPr>
        <p:txBody>
          <a:bodyPr wrap="square" rtlCol="0">
            <a:spAutoFit/>
          </a:bodyPr>
          <a:lstStyle/>
          <a:p>
            <a:r>
              <a:rPr lang="en-US" sz="1400" b="1" dirty="0"/>
              <a:t>Slauson Ave/Downey Rd</a:t>
            </a:r>
          </a:p>
        </p:txBody>
      </p:sp>
      <p:sp>
        <p:nvSpPr>
          <p:cNvPr id="3" name="TextBox 2">
            <a:extLst>
              <a:ext uri="{FF2B5EF4-FFF2-40B4-BE49-F238E27FC236}">
                <a16:creationId xmlns:a16="http://schemas.microsoft.com/office/drawing/2014/main" id="{5B4D5A9D-BF32-47A2-8B34-F2812B2803A9}"/>
              </a:ext>
            </a:extLst>
          </p:cNvPr>
          <p:cNvSpPr txBox="1"/>
          <p:nvPr/>
        </p:nvSpPr>
        <p:spPr>
          <a:xfrm>
            <a:off x="1686187" y="1160935"/>
            <a:ext cx="8204433" cy="923330"/>
          </a:xfrm>
          <a:prstGeom prst="rect">
            <a:avLst/>
          </a:prstGeom>
          <a:noFill/>
        </p:spPr>
        <p:txBody>
          <a:bodyPr wrap="square" rtlCol="0">
            <a:spAutoFit/>
          </a:bodyPr>
          <a:lstStyle/>
          <a:p>
            <a:r>
              <a:rPr lang="en-US" dirty="0"/>
              <a:t>Slauson/Alameda #68 Existing &amp; 2040 w/o project LOS: D AM / E PM</a:t>
            </a:r>
          </a:p>
          <a:p>
            <a:r>
              <a:rPr lang="en-US" dirty="0"/>
              <a:t>Slauson/Miles-Soto #69 Existing &amp; 2040 w/o project LOS: E AM / F PM </a:t>
            </a:r>
          </a:p>
          <a:p>
            <a:r>
              <a:rPr lang="en-US" dirty="0"/>
              <a:t>Slauson/Santa Fe #151 Existing LOS &amp; 2040 w/o project LOS: F AM / F PM   </a:t>
            </a:r>
          </a:p>
        </p:txBody>
      </p:sp>
    </p:spTree>
    <p:extLst>
      <p:ext uri="{BB962C8B-B14F-4D97-AF65-F5344CB8AC3E}">
        <p14:creationId xmlns:p14="http://schemas.microsoft.com/office/powerpoint/2010/main" val="2944566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09B6BA-98B2-4144-8B45-878DDAE34111}"/>
              </a:ext>
            </a:extLst>
          </p:cNvPr>
          <p:cNvPicPr>
            <a:picLocks noChangeAspect="1"/>
          </p:cNvPicPr>
          <p:nvPr/>
        </p:nvPicPr>
        <p:blipFill>
          <a:blip r:embed="rId2"/>
          <a:stretch>
            <a:fillRect/>
          </a:stretch>
        </p:blipFill>
        <p:spPr>
          <a:xfrm>
            <a:off x="453006" y="1959147"/>
            <a:ext cx="11327295" cy="2316267"/>
          </a:xfrm>
          <a:prstGeom prst="rect">
            <a:avLst/>
          </a:prstGeom>
        </p:spPr>
      </p:pic>
      <p:sp>
        <p:nvSpPr>
          <p:cNvPr id="2" name="Title 1">
            <a:extLst>
              <a:ext uri="{FF2B5EF4-FFF2-40B4-BE49-F238E27FC236}">
                <a16:creationId xmlns:a16="http://schemas.microsoft.com/office/drawing/2014/main" id="{70B2B239-F24D-4A1F-89BB-F1995235BC3F}"/>
              </a:ext>
            </a:extLst>
          </p:cNvPr>
          <p:cNvSpPr>
            <a:spLocks noGrp="1"/>
          </p:cNvSpPr>
          <p:nvPr>
            <p:ph type="title"/>
          </p:nvPr>
        </p:nvSpPr>
        <p:spPr>
          <a:xfrm>
            <a:off x="1775792" y="130244"/>
            <a:ext cx="9551503" cy="1325563"/>
          </a:xfrm>
        </p:spPr>
        <p:txBody>
          <a:bodyPr>
            <a:normAutofit/>
          </a:bodyPr>
          <a:lstStyle/>
          <a:p>
            <a:r>
              <a:rPr lang="en-US" sz="5200" dirty="0"/>
              <a:t>Existing Conditions</a:t>
            </a:r>
          </a:p>
        </p:txBody>
      </p:sp>
      <p:sp>
        <p:nvSpPr>
          <p:cNvPr id="4" name="TextBox 3">
            <a:extLst>
              <a:ext uri="{FF2B5EF4-FFF2-40B4-BE49-F238E27FC236}">
                <a16:creationId xmlns:a16="http://schemas.microsoft.com/office/drawing/2014/main" id="{722D2BC9-4CEC-474E-AB07-9787B3167024}"/>
              </a:ext>
            </a:extLst>
          </p:cNvPr>
          <p:cNvSpPr txBox="1"/>
          <p:nvPr/>
        </p:nvSpPr>
        <p:spPr>
          <a:xfrm>
            <a:off x="2420734" y="3022114"/>
            <a:ext cx="1103237" cy="307777"/>
          </a:xfrm>
          <a:prstGeom prst="rect">
            <a:avLst/>
          </a:prstGeom>
          <a:solidFill>
            <a:schemeClr val="bg1"/>
          </a:solidFill>
        </p:spPr>
        <p:txBody>
          <a:bodyPr wrap="square" rtlCol="0">
            <a:spAutoFit/>
          </a:bodyPr>
          <a:lstStyle/>
          <a:p>
            <a:r>
              <a:rPr lang="en-US" sz="1400" dirty="0"/>
              <a:t>Slauson Ave</a:t>
            </a:r>
          </a:p>
        </p:txBody>
      </p:sp>
      <p:sp>
        <p:nvSpPr>
          <p:cNvPr id="8" name="TextBox 7">
            <a:extLst>
              <a:ext uri="{FF2B5EF4-FFF2-40B4-BE49-F238E27FC236}">
                <a16:creationId xmlns:a16="http://schemas.microsoft.com/office/drawing/2014/main" id="{3F029C4E-919F-44A8-838A-B6043A2D264F}"/>
              </a:ext>
            </a:extLst>
          </p:cNvPr>
          <p:cNvSpPr txBox="1"/>
          <p:nvPr/>
        </p:nvSpPr>
        <p:spPr>
          <a:xfrm rot="16200000">
            <a:off x="370133" y="2316504"/>
            <a:ext cx="1021194" cy="307777"/>
          </a:xfrm>
          <a:prstGeom prst="rect">
            <a:avLst/>
          </a:prstGeom>
          <a:solidFill>
            <a:schemeClr val="bg1"/>
          </a:solidFill>
        </p:spPr>
        <p:txBody>
          <a:bodyPr wrap="square" rtlCol="0">
            <a:spAutoFit/>
          </a:bodyPr>
          <a:lstStyle/>
          <a:p>
            <a:r>
              <a:rPr lang="en-US" sz="1400" dirty="0"/>
              <a:t>Alameda St</a:t>
            </a:r>
          </a:p>
        </p:txBody>
      </p:sp>
      <p:sp>
        <p:nvSpPr>
          <p:cNvPr id="7" name="Rectangle 6">
            <a:extLst>
              <a:ext uri="{FF2B5EF4-FFF2-40B4-BE49-F238E27FC236}">
                <a16:creationId xmlns:a16="http://schemas.microsoft.com/office/drawing/2014/main" id="{53A22CB0-FF1B-4EB4-9730-A6FFAB7F98E5}"/>
              </a:ext>
            </a:extLst>
          </p:cNvPr>
          <p:cNvSpPr/>
          <p:nvPr/>
        </p:nvSpPr>
        <p:spPr>
          <a:xfrm>
            <a:off x="0" y="5633503"/>
            <a:ext cx="12192000" cy="12244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CC77036-0512-447F-9888-C3B540C9FA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49" y="118955"/>
            <a:ext cx="1272035" cy="1280160"/>
          </a:xfrm>
          <a:prstGeom prst="rect">
            <a:avLst/>
          </a:prstGeom>
        </p:spPr>
      </p:pic>
      <p:sp>
        <p:nvSpPr>
          <p:cNvPr id="13" name="TextBox 12">
            <a:extLst>
              <a:ext uri="{FF2B5EF4-FFF2-40B4-BE49-F238E27FC236}">
                <a16:creationId xmlns:a16="http://schemas.microsoft.com/office/drawing/2014/main" id="{B6764FBB-0AE1-4A30-9FD2-C3467178617C}"/>
              </a:ext>
            </a:extLst>
          </p:cNvPr>
          <p:cNvSpPr txBox="1"/>
          <p:nvPr/>
        </p:nvSpPr>
        <p:spPr>
          <a:xfrm rot="16200000">
            <a:off x="4657170" y="2258173"/>
            <a:ext cx="1132969" cy="307777"/>
          </a:xfrm>
          <a:prstGeom prst="rect">
            <a:avLst/>
          </a:prstGeom>
          <a:solidFill>
            <a:schemeClr val="bg1"/>
          </a:solidFill>
        </p:spPr>
        <p:txBody>
          <a:bodyPr wrap="square" rtlCol="0">
            <a:spAutoFit/>
          </a:bodyPr>
          <a:lstStyle/>
          <a:p>
            <a:r>
              <a:rPr lang="en-US" sz="1400" dirty="0"/>
              <a:t>Santa Fe Ave</a:t>
            </a:r>
          </a:p>
        </p:txBody>
      </p:sp>
      <p:sp>
        <p:nvSpPr>
          <p:cNvPr id="14" name="TextBox 13">
            <a:extLst>
              <a:ext uri="{FF2B5EF4-FFF2-40B4-BE49-F238E27FC236}">
                <a16:creationId xmlns:a16="http://schemas.microsoft.com/office/drawing/2014/main" id="{E253CE9C-6A36-43B8-BCD4-7CCC7C1DB647}"/>
              </a:ext>
            </a:extLst>
          </p:cNvPr>
          <p:cNvSpPr txBox="1"/>
          <p:nvPr/>
        </p:nvSpPr>
        <p:spPr>
          <a:xfrm rot="16200000">
            <a:off x="7630134" y="2375162"/>
            <a:ext cx="1021193" cy="307777"/>
          </a:xfrm>
          <a:prstGeom prst="rect">
            <a:avLst/>
          </a:prstGeom>
          <a:solidFill>
            <a:schemeClr val="bg1"/>
          </a:solidFill>
        </p:spPr>
        <p:txBody>
          <a:bodyPr wrap="square" rtlCol="0">
            <a:spAutoFit/>
          </a:bodyPr>
          <a:lstStyle/>
          <a:p>
            <a:r>
              <a:rPr lang="en-US" sz="1400" dirty="0"/>
              <a:t>Pacific Blvd</a:t>
            </a:r>
          </a:p>
        </p:txBody>
      </p:sp>
      <p:sp>
        <p:nvSpPr>
          <p:cNvPr id="15" name="TextBox 14">
            <a:extLst>
              <a:ext uri="{FF2B5EF4-FFF2-40B4-BE49-F238E27FC236}">
                <a16:creationId xmlns:a16="http://schemas.microsoft.com/office/drawing/2014/main" id="{B4FA8EF9-8F02-4278-ABE4-37DDFE4D7047}"/>
              </a:ext>
            </a:extLst>
          </p:cNvPr>
          <p:cNvSpPr txBox="1"/>
          <p:nvPr/>
        </p:nvSpPr>
        <p:spPr>
          <a:xfrm rot="16200000">
            <a:off x="11181369" y="2416639"/>
            <a:ext cx="701837" cy="307777"/>
          </a:xfrm>
          <a:prstGeom prst="rect">
            <a:avLst/>
          </a:prstGeom>
          <a:solidFill>
            <a:schemeClr val="bg1"/>
          </a:solidFill>
        </p:spPr>
        <p:txBody>
          <a:bodyPr wrap="square" rtlCol="0">
            <a:spAutoFit/>
          </a:bodyPr>
          <a:lstStyle/>
          <a:p>
            <a:r>
              <a:rPr lang="en-US" sz="1400" dirty="0"/>
              <a:t>Soto St</a:t>
            </a:r>
          </a:p>
        </p:txBody>
      </p:sp>
      <p:pic>
        <p:nvPicPr>
          <p:cNvPr id="17" name="Picture 16">
            <a:extLst>
              <a:ext uri="{FF2B5EF4-FFF2-40B4-BE49-F238E27FC236}">
                <a16:creationId xmlns:a16="http://schemas.microsoft.com/office/drawing/2014/main" id="{63383FCC-3A01-4E9B-81D0-9C3FD335327B}"/>
              </a:ext>
            </a:extLst>
          </p:cNvPr>
          <p:cNvPicPr>
            <a:picLocks noChangeAspect="1"/>
          </p:cNvPicPr>
          <p:nvPr/>
        </p:nvPicPr>
        <p:blipFill>
          <a:blip r:embed="rId4"/>
          <a:stretch>
            <a:fillRect/>
          </a:stretch>
        </p:blipFill>
        <p:spPr>
          <a:xfrm>
            <a:off x="453006" y="4340749"/>
            <a:ext cx="11327295" cy="2493196"/>
          </a:xfrm>
          <a:prstGeom prst="rect">
            <a:avLst/>
          </a:prstGeom>
        </p:spPr>
      </p:pic>
      <p:sp>
        <p:nvSpPr>
          <p:cNvPr id="18" name="TextBox 17">
            <a:extLst>
              <a:ext uri="{FF2B5EF4-FFF2-40B4-BE49-F238E27FC236}">
                <a16:creationId xmlns:a16="http://schemas.microsoft.com/office/drawing/2014/main" id="{78F00F0D-96D1-4E99-A061-E7BAEE966B29}"/>
              </a:ext>
            </a:extLst>
          </p:cNvPr>
          <p:cNvSpPr txBox="1"/>
          <p:nvPr/>
        </p:nvSpPr>
        <p:spPr>
          <a:xfrm rot="16200000">
            <a:off x="2510778" y="4749669"/>
            <a:ext cx="717919" cy="307777"/>
          </a:xfrm>
          <a:prstGeom prst="rect">
            <a:avLst/>
          </a:prstGeom>
          <a:solidFill>
            <a:schemeClr val="bg1"/>
          </a:solidFill>
        </p:spPr>
        <p:txBody>
          <a:bodyPr wrap="square" rtlCol="0">
            <a:spAutoFit/>
          </a:bodyPr>
          <a:lstStyle/>
          <a:p>
            <a:r>
              <a:rPr lang="en-US" sz="1400" dirty="0"/>
              <a:t>Soto St</a:t>
            </a:r>
          </a:p>
        </p:txBody>
      </p:sp>
      <p:sp>
        <p:nvSpPr>
          <p:cNvPr id="19" name="TextBox 18">
            <a:extLst>
              <a:ext uri="{FF2B5EF4-FFF2-40B4-BE49-F238E27FC236}">
                <a16:creationId xmlns:a16="http://schemas.microsoft.com/office/drawing/2014/main" id="{323E7DBC-F94B-4AC7-89C7-AEA4C6E52E01}"/>
              </a:ext>
            </a:extLst>
          </p:cNvPr>
          <p:cNvSpPr txBox="1"/>
          <p:nvPr/>
        </p:nvSpPr>
        <p:spPr>
          <a:xfrm rot="16200000">
            <a:off x="2421570" y="6082438"/>
            <a:ext cx="903704" cy="307777"/>
          </a:xfrm>
          <a:prstGeom prst="rect">
            <a:avLst/>
          </a:prstGeom>
          <a:solidFill>
            <a:schemeClr val="bg1"/>
          </a:solidFill>
        </p:spPr>
        <p:txBody>
          <a:bodyPr wrap="square" rtlCol="0">
            <a:spAutoFit/>
          </a:bodyPr>
          <a:lstStyle/>
          <a:p>
            <a:r>
              <a:rPr lang="en-US" sz="1400" dirty="0"/>
              <a:t>Miles Ave</a:t>
            </a:r>
          </a:p>
        </p:txBody>
      </p:sp>
      <p:sp>
        <p:nvSpPr>
          <p:cNvPr id="20" name="TextBox 19">
            <a:extLst>
              <a:ext uri="{FF2B5EF4-FFF2-40B4-BE49-F238E27FC236}">
                <a16:creationId xmlns:a16="http://schemas.microsoft.com/office/drawing/2014/main" id="{0F7E8C61-A856-4F2F-9787-4C41F58581A7}"/>
              </a:ext>
            </a:extLst>
          </p:cNvPr>
          <p:cNvSpPr txBox="1"/>
          <p:nvPr/>
        </p:nvSpPr>
        <p:spPr>
          <a:xfrm rot="16200000">
            <a:off x="6192503" y="4734232"/>
            <a:ext cx="902062" cy="307777"/>
          </a:xfrm>
          <a:prstGeom prst="rect">
            <a:avLst/>
          </a:prstGeom>
          <a:solidFill>
            <a:schemeClr val="bg1"/>
          </a:solidFill>
        </p:spPr>
        <p:txBody>
          <a:bodyPr wrap="square" rtlCol="0">
            <a:spAutoFit/>
          </a:bodyPr>
          <a:lstStyle/>
          <a:p>
            <a:r>
              <a:rPr lang="en-US" sz="1400" dirty="0"/>
              <a:t>Boyle Ave</a:t>
            </a:r>
          </a:p>
        </p:txBody>
      </p:sp>
      <p:sp>
        <p:nvSpPr>
          <p:cNvPr id="21" name="TextBox 20">
            <a:extLst>
              <a:ext uri="{FF2B5EF4-FFF2-40B4-BE49-F238E27FC236}">
                <a16:creationId xmlns:a16="http://schemas.microsoft.com/office/drawing/2014/main" id="{C1367C82-50FF-4049-BBDB-C12D131B388A}"/>
              </a:ext>
            </a:extLst>
          </p:cNvPr>
          <p:cNvSpPr txBox="1"/>
          <p:nvPr/>
        </p:nvSpPr>
        <p:spPr>
          <a:xfrm rot="16200000">
            <a:off x="10839542" y="4709066"/>
            <a:ext cx="1090038" cy="307777"/>
          </a:xfrm>
          <a:prstGeom prst="rect">
            <a:avLst/>
          </a:prstGeom>
          <a:solidFill>
            <a:schemeClr val="bg1"/>
          </a:solidFill>
        </p:spPr>
        <p:txBody>
          <a:bodyPr wrap="square" rtlCol="0">
            <a:spAutoFit/>
          </a:bodyPr>
          <a:lstStyle/>
          <a:p>
            <a:r>
              <a:rPr lang="en-US" sz="1400" dirty="0"/>
              <a:t>Downey Rd</a:t>
            </a:r>
          </a:p>
        </p:txBody>
      </p:sp>
      <p:sp>
        <p:nvSpPr>
          <p:cNvPr id="23" name="TextBox 22">
            <a:extLst>
              <a:ext uri="{FF2B5EF4-FFF2-40B4-BE49-F238E27FC236}">
                <a16:creationId xmlns:a16="http://schemas.microsoft.com/office/drawing/2014/main" id="{FA86638E-B37F-4559-B00E-403483BCA51D}"/>
              </a:ext>
            </a:extLst>
          </p:cNvPr>
          <p:cNvSpPr txBox="1"/>
          <p:nvPr/>
        </p:nvSpPr>
        <p:spPr>
          <a:xfrm>
            <a:off x="4333029" y="5346775"/>
            <a:ext cx="1103237" cy="307777"/>
          </a:xfrm>
          <a:prstGeom prst="rect">
            <a:avLst/>
          </a:prstGeom>
          <a:solidFill>
            <a:schemeClr val="bg1"/>
          </a:solidFill>
        </p:spPr>
        <p:txBody>
          <a:bodyPr wrap="square" rtlCol="0">
            <a:spAutoFit/>
          </a:bodyPr>
          <a:lstStyle/>
          <a:p>
            <a:r>
              <a:rPr lang="en-US" sz="1400" dirty="0"/>
              <a:t>Slauson Ave</a:t>
            </a:r>
          </a:p>
        </p:txBody>
      </p:sp>
      <p:sp>
        <p:nvSpPr>
          <p:cNvPr id="3" name="TextBox 2">
            <a:extLst>
              <a:ext uri="{FF2B5EF4-FFF2-40B4-BE49-F238E27FC236}">
                <a16:creationId xmlns:a16="http://schemas.microsoft.com/office/drawing/2014/main" id="{B6A67BC5-83C6-4EDA-933D-1F0B030E1724}"/>
              </a:ext>
            </a:extLst>
          </p:cNvPr>
          <p:cNvSpPr txBox="1"/>
          <p:nvPr/>
        </p:nvSpPr>
        <p:spPr>
          <a:xfrm>
            <a:off x="1775792" y="1292968"/>
            <a:ext cx="8408443" cy="646331"/>
          </a:xfrm>
          <a:prstGeom prst="rect">
            <a:avLst/>
          </a:prstGeom>
          <a:noFill/>
        </p:spPr>
        <p:txBody>
          <a:bodyPr wrap="square" rtlCol="0">
            <a:spAutoFit/>
          </a:bodyPr>
          <a:lstStyle/>
          <a:p>
            <a:r>
              <a:rPr lang="en-US" dirty="0"/>
              <a:t>Slauson through the project intersections provides 2 thru lanes, dedicated left turn pockets and right turn only lanes. Current Corridor LOS is E for AM and F for PM Peak </a:t>
            </a:r>
            <a:r>
              <a:rPr lang="en-US" dirty="0" err="1"/>
              <a:t>Hr</a:t>
            </a:r>
            <a:endParaRPr lang="en-US" dirty="0"/>
          </a:p>
        </p:txBody>
      </p:sp>
      <p:sp>
        <p:nvSpPr>
          <p:cNvPr id="5" name="Oval 4">
            <a:extLst>
              <a:ext uri="{FF2B5EF4-FFF2-40B4-BE49-F238E27FC236}">
                <a16:creationId xmlns:a16="http://schemas.microsoft.com/office/drawing/2014/main" id="{A21544CB-9661-4EDD-BD6C-9A09D8C3D93D}"/>
              </a:ext>
            </a:extLst>
          </p:cNvPr>
          <p:cNvSpPr/>
          <p:nvPr/>
        </p:nvSpPr>
        <p:spPr>
          <a:xfrm>
            <a:off x="613090" y="2931473"/>
            <a:ext cx="570451" cy="552857"/>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03799117-F0B1-4A11-ABC4-BD13319610F5}"/>
              </a:ext>
            </a:extLst>
          </p:cNvPr>
          <p:cNvSpPr/>
          <p:nvPr/>
        </p:nvSpPr>
        <p:spPr>
          <a:xfrm>
            <a:off x="4942005" y="2913057"/>
            <a:ext cx="570451" cy="552857"/>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552383D8-DC3B-4561-9066-AF80FF034588}"/>
              </a:ext>
            </a:extLst>
          </p:cNvPr>
          <p:cNvSpPr/>
          <p:nvPr/>
        </p:nvSpPr>
        <p:spPr>
          <a:xfrm>
            <a:off x="7858158" y="2963847"/>
            <a:ext cx="570451" cy="552857"/>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8A16BA6F-D770-4EF4-BBB3-E8B57C0E7415}"/>
              </a:ext>
            </a:extLst>
          </p:cNvPr>
          <p:cNvSpPr/>
          <p:nvPr/>
        </p:nvSpPr>
        <p:spPr>
          <a:xfrm>
            <a:off x="11230672" y="2954026"/>
            <a:ext cx="570451" cy="552857"/>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Oval 27">
            <a:extLst>
              <a:ext uri="{FF2B5EF4-FFF2-40B4-BE49-F238E27FC236}">
                <a16:creationId xmlns:a16="http://schemas.microsoft.com/office/drawing/2014/main" id="{B8CCC545-2B73-4F03-BEE3-E79B21066D4D}"/>
              </a:ext>
            </a:extLst>
          </p:cNvPr>
          <p:cNvSpPr/>
          <p:nvPr/>
        </p:nvSpPr>
        <p:spPr>
          <a:xfrm>
            <a:off x="2567734" y="5272816"/>
            <a:ext cx="570451" cy="552857"/>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Oval 28">
            <a:extLst>
              <a:ext uri="{FF2B5EF4-FFF2-40B4-BE49-F238E27FC236}">
                <a16:creationId xmlns:a16="http://schemas.microsoft.com/office/drawing/2014/main" id="{D802F5B4-F797-4FCD-B39A-7B6D6F261EA7}"/>
              </a:ext>
            </a:extLst>
          </p:cNvPr>
          <p:cNvSpPr/>
          <p:nvPr/>
        </p:nvSpPr>
        <p:spPr>
          <a:xfrm>
            <a:off x="6341491" y="5271836"/>
            <a:ext cx="570451" cy="552857"/>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Oval 29">
            <a:extLst>
              <a:ext uri="{FF2B5EF4-FFF2-40B4-BE49-F238E27FC236}">
                <a16:creationId xmlns:a16="http://schemas.microsoft.com/office/drawing/2014/main" id="{574A5AF5-8BC7-45D0-85C1-8518370B7C30}"/>
              </a:ext>
            </a:extLst>
          </p:cNvPr>
          <p:cNvSpPr/>
          <p:nvPr/>
        </p:nvSpPr>
        <p:spPr>
          <a:xfrm>
            <a:off x="11130474" y="5345865"/>
            <a:ext cx="570451" cy="552857"/>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4993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D914C0-DE06-44AF-851A-F98BF1B50D26}"/>
              </a:ext>
            </a:extLst>
          </p:cNvPr>
          <p:cNvSpPr/>
          <p:nvPr/>
        </p:nvSpPr>
        <p:spPr>
          <a:xfrm>
            <a:off x="0" y="5633503"/>
            <a:ext cx="12192000" cy="12244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2B239-F24D-4A1F-89BB-F1995235BC3F}"/>
              </a:ext>
            </a:extLst>
          </p:cNvPr>
          <p:cNvSpPr>
            <a:spLocks noGrp="1"/>
          </p:cNvSpPr>
          <p:nvPr>
            <p:ph type="title"/>
          </p:nvPr>
        </p:nvSpPr>
        <p:spPr>
          <a:xfrm>
            <a:off x="1775792" y="130244"/>
            <a:ext cx="9551503" cy="1325563"/>
          </a:xfrm>
        </p:spPr>
        <p:txBody>
          <a:bodyPr>
            <a:normAutofit/>
          </a:bodyPr>
          <a:lstStyle/>
          <a:p>
            <a:r>
              <a:rPr lang="en-US" sz="5200" dirty="0"/>
              <a:t>Site Images </a:t>
            </a:r>
          </a:p>
        </p:txBody>
      </p:sp>
      <p:pic>
        <p:nvPicPr>
          <p:cNvPr id="9" name="Picture 8">
            <a:extLst>
              <a:ext uri="{FF2B5EF4-FFF2-40B4-BE49-F238E27FC236}">
                <a16:creationId xmlns:a16="http://schemas.microsoft.com/office/drawing/2014/main" id="{1BB827BF-67BD-4797-8651-0709B3FF95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49" y="118955"/>
            <a:ext cx="1272035" cy="1280160"/>
          </a:xfrm>
          <a:prstGeom prst="rect">
            <a:avLst/>
          </a:prstGeom>
        </p:spPr>
      </p:pic>
      <p:pic>
        <p:nvPicPr>
          <p:cNvPr id="11" name="Picture 10">
            <a:extLst>
              <a:ext uri="{FF2B5EF4-FFF2-40B4-BE49-F238E27FC236}">
                <a16:creationId xmlns:a16="http://schemas.microsoft.com/office/drawing/2014/main" id="{3D31053D-679A-4631-BF02-336140C7A875}"/>
              </a:ext>
            </a:extLst>
          </p:cNvPr>
          <p:cNvPicPr>
            <a:picLocks noChangeAspect="1"/>
          </p:cNvPicPr>
          <p:nvPr/>
        </p:nvPicPr>
        <p:blipFill>
          <a:blip r:embed="rId3"/>
          <a:stretch>
            <a:fillRect/>
          </a:stretch>
        </p:blipFill>
        <p:spPr>
          <a:xfrm>
            <a:off x="437663" y="2261165"/>
            <a:ext cx="5502772" cy="2335670"/>
          </a:xfrm>
          <a:prstGeom prst="rect">
            <a:avLst/>
          </a:prstGeom>
        </p:spPr>
      </p:pic>
      <p:pic>
        <p:nvPicPr>
          <p:cNvPr id="14" name="Picture 13">
            <a:extLst>
              <a:ext uri="{FF2B5EF4-FFF2-40B4-BE49-F238E27FC236}">
                <a16:creationId xmlns:a16="http://schemas.microsoft.com/office/drawing/2014/main" id="{D5AD4333-519C-4BC5-B9BD-CF7B1FA14C55}"/>
              </a:ext>
            </a:extLst>
          </p:cNvPr>
          <p:cNvPicPr>
            <a:picLocks noChangeAspect="1"/>
          </p:cNvPicPr>
          <p:nvPr/>
        </p:nvPicPr>
        <p:blipFill>
          <a:blip r:embed="rId4"/>
          <a:stretch>
            <a:fillRect/>
          </a:stretch>
        </p:blipFill>
        <p:spPr>
          <a:xfrm>
            <a:off x="6251568" y="2261166"/>
            <a:ext cx="5528916" cy="2335670"/>
          </a:xfrm>
          <a:prstGeom prst="rect">
            <a:avLst/>
          </a:prstGeom>
        </p:spPr>
      </p:pic>
      <p:sp>
        <p:nvSpPr>
          <p:cNvPr id="15" name="TextBox 14">
            <a:extLst>
              <a:ext uri="{FF2B5EF4-FFF2-40B4-BE49-F238E27FC236}">
                <a16:creationId xmlns:a16="http://schemas.microsoft.com/office/drawing/2014/main" id="{CF1C861F-6317-4945-BFB5-DF2752A3BE50}"/>
              </a:ext>
            </a:extLst>
          </p:cNvPr>
          <p:cNvSpPr txBox="1"/>
          <p:nvPr/>
        </p:nvSpPr>
        <p:spPr>
          <a:xfrm>
            <a:off x="1265707" y="4896193"/>
            <a:ext cx="3846684" cy="369332"/>
          </a:xfrm>
          <a:prstGeom prst="rect">
            <a:avLst/>
          </a:prstGeom>
          <a:noFill/>
        </p:spPr>
        <p:txBody>
          <a:bodyPr wrap="square" rtlCol="0">
            <a:spAutoFit/>
          </a:bodyPr>
          <a:lstStyle/>
          <a:p>
            <a:r>
              <a:rPr lang="en-US" dirty="0"/>
              <a:t>Intersection of Slauson Ave/Alameda St</a:t>
            </a:r>
          </a:p>
        </p:txBody>
      </p:sp>
      <p:sp>
        <p:nvSpPr>
          <p:cNvPr id="16" name="TextBox 15">
            <a:extLst>
              <a:ext uri="{FF2B5EF4-FFF2-40B4-BE49-F238E27FC236}">
                <a16:creationId xmlns:a16="http://schemas.microsoft.com/office/drawing/2014/main" id="{6AAF8D68-FE52-4EF3-864B-6F02D30531C0}"/>
              </a:ext>
            </a:extLst>
          </p:cNvPr>
          <p:cNvSpPr txBox="1"/>
          <p:nvPr/>
        </p:nvSpPr>
        <p:spPr>
          <a:xfrm>
            <a:off x="7015837" y="4896193"/>
            <a:ext cx="4000377" cy="369332"/>
          </a:xfrm>
          <a:prstGeom prst="rect">
            <a:avLst/>
          </a:prstGeom>
          <a:noFill/>
        </p:spPr>
        <p:txBody>
          <a:bodyPr wrap="square" rtlCol="0">
            <a:spAutoFit/>
          </a:bodyPr>
          <a:lstStyle/>
          <a:p>
            <a:r>
              <a:rPr lang="en-US" dirty="0"/>
              <a:t>Intersection of Slauson Ave/Santa Fe Ave</a:t>
            </a:r>
          </a:p>
        </p:txBody>
      </p:sp>
    </p:spTree>
    <p:extLst>
      <p:ext uri="{BB962C8B-B14F-4D97-AF65-F5344CB8AC3E}">
        <p14:creationId xmlns:p14="http://schemas.microsoft.com/office/powerpoint/2010/main" val="332649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2C3BB1-51F0-4E8C-8A2C-D7196A45580B}"/>
              </a:ext>
            </a:extLst>
          </p:cNvPr>
          <p:cNvSpPr/>
          <p:nvPr/>
        </p:nvSpPr>
        <p:spPr>
          <a:xfrm>
            <a:off x="0" y="5633503"/>
            <a:ext cx="12192000" cy="12244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F4FA007-D0D2-4B55-BCEB-1DB0EA6CC95D}"/>
              </a:ext>
            </a:extLst>
          </p:cNvPr>
          <p:cNvPicPr>
            <a:picLocks noChangeAspect="1"/>
          </p:cNvPicPr>
          <p:nvPr/>
        </p:nvPicPr>
        <p:blipFill>
          <a:blip r:embed="rId2"/>
          <a:stretch>
            <a:fillRect/>
          </a:stretch>
        </p:blipFill>
        <p:spPr>
          <a:xfrm>
            <a:off x="180345" y="1820411"/>
            <a:ext cx="6129469" cy="4345497"/>
          </a:xfrm>
          <a:prstGeom prst="rect">
            <a:avLst/>
          </a:prstGeom>
        </p:spPr>
      </p:pic>
      <p:sp>
        <p:nvSpPr>
          <p:cNvPr id="2" name="Title 1">
            <a:extLst>
              <a:ext uri="{FF2B5EF4-FFF2-40B4-BE49-F238E27FC236}">
                <a16:creationId xmlns:a16="http://schemas.microsoft.com/office/drawing/2014/main" id="{70B2B239-F24D-4A1F-89BB-F1995235BC3F}"/>
              </a:ext>
            </a:extLst>
          </p:cNvPr>
          <p:cNvSpPr>
            <a:spLocks noGrp="1"/>
          </p:cNvSpPr>
          <p:nvPr>
            <p:ph type="title"/>
          </p:nvPr>
        </p:nvSpPr>
        <p:spPr>
          <a:xfrm>
            <a:off x="1775792" y="130244"/>
            <a:ext cx="9551503" cy="1182123"/>
          </a:xfrm>
        </p:spPr>
        <p:txBody>
          <a:bodyPr>
            <a:noAutofit/>
          </a:bodyPr>
          <a:lstStyle/>
          <a:p>
            <a:r>
              <a:rPr lang="en-US" sz="4000" dirty="0"/>
              <a:t>Traffic Conditions &amp; Existing Improvements</a:t>
            </a:r>
          </a:p>
        </p:txBody>
      </p:sp>
      <p:sp>
        <p:nvSpPr>
          <p:cNvPr id="9" name="TextBox 8">
            <a:extLst>
              <a:ext uri="{FF2B5EF4-FFF2-40B4-BE49-F238E27FC236}">
                <a16:creationId xmlns:a16="http://schemas.microsoft.com/office/drawing/2014/main" id="{B8F8CC33-6AC2-43AF-A632-287E6EDB0E9E}"/>
              </a:ext>
            </a:extLst>
          </p:cNvPr>
          <p:cNvSpPr txBox="1"/>
          <p:nvPr/>
        </p:nvSpPr>
        <p:spPr>
          <a:xfrm>
            <a:off x="6414281" y="3825993"/>
            <a:ext cx="5598754" cy="2077492"/>
          </a:xfrm>
          <a:prstGeom prst="rect">
            <a:avLst/>
          </a:prstGeom>
          <a:noFill/>
        </p:spPr>
        <p:txBody>
          <a:bodyPr wrap="square" rtlCol="0">
            <a:spAutoFit/>
          </a:bodyPr>
          <a:lstStyle/>
          <a:p>
            <a:pPr marL="285750" indent="-285750">
              <a:buFont typeface="Arial" panose="020B0604020202020204" pitchFamily="34" charset="0"/>
              <a:buChar char="•"/>
            </a:pPr>
            <a:r>
              <a:rPr lang="en-US" dirty="0"/>
              <a:t>Improvement of existing traffic capacity and impacts of 710 project</a:t>
            </a:r>
          </a:p>
          <a:p>
            <a:pPr marL="285750" indent="-285750">
              <a:buFont typeface="Arial" panose="020B0604020202020204" pitchFamily="34" charset="0"/>
              <a:buChar char="•"/>
            </a:pPr>
            <a:r>
              <a:rPr lang="en-US" dirty="0"/>
              <a:t>Existing Conditions 1 left, 1 thru, 1 thru &amp; right turn</a:t>
            </a:r>
          </a:p>
          <a:p>
            <a:pPr marL="342900" indent="-342900">
              <a:buFont typeface="Arial" panose="020B0604020202020204" pitchFamily="34" charset="0"/>
              <a:buChar char="•"/>
            </a:pPr>
            <a:r>
              <a:rPr lang="en-US" dirty="0"/>
              <a:t>Preliminary Engineering-funding requested</a:t>
            </a:r>
          </a:p>
          <a:p>
            <a:pPr marL="342900" indent="-342900">
              <a:buFont typeface="Arial" panose="020B0604020202020204" pitchFamily="34" charset="0"/>
              <a:buChar char="•"/>
            </a:pPr>
            <a:r>
              <a:rPr lang="en-US" dirty="0"/>
              <a:t>Environmental-funding requested</a:t>
            </a:r>
          </a:p>
          <a:p>
            <a:pPr marL="342900" indent="-342900">
              <a:buFont typeface="Arial" panose="020B0604020202020204" pitchFamily="34" charset="0"/>
              <a:buChar char="•"/>
            </a:pPr>
            <a:r>
              <a:rPr lang="en-US" dirty="0"/>
              <a:t>Construction-funding requested</a:t>
            </a:r>
          </a:p>
          <a:p>
            <a:pPr marL="342900" indent="-342900">
              <a:buFont typeface="Arial" panose="020B0604020202020204" pitchFamily="34" charset="0"/>
              <a:buChar char="•"/>
            </a:pPr>
            <a:endParaRPr lang="en-US" sz="2100" dirty="0"/>
          </a:p>
        </p:txBody>
      </p:sp>
      <p:pic>
        <p:nvPicPr>
          <p:cNvPr id="11" name="Picture 10">
            <a:extLst>
              <a:ext uri="{FF2B5EF4-FFF2-40B4-BE49-F238E27FC236}">
                <a16:creationId xmlns:a16="http://schemas.microsoft.com/office/drawing/2014/main" id="{636FA5E5-81CC-4D43-BD9F-39341486E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49" y="118955"/>
            <a:ext cx="1272035" cy="1280160"/>
          </a:xfrm>
          <a:prstGeom prst="rect">
            <a:avLst/>
          </a:prstGeom>
        </p:spPr>
      </p:pic>
      <p:graphicFrame>
        <p:nvGraphicFramePr>
          <p:cNvPr id="6" name="Table 5">
            <a:extLst>
              <a:ext uri="{FF2B5EF4-FFF2-40B4-BE49-F238E27FC236}">
                <a16:creationId xmlns:a16="http://schemas.microsoft.com/office/drawing/2014/main" id="{D35D931B-A49A-48A7-B008-D6C110BA15B9}"/>
              </a:ext>
            </a:extLst>
          </p:cNvPr>
          <p:cNvGraphicFramePr>
            <a:graphicFrameLocks noGrp="1"/>
          </p:cNvGraphicFramePr>
          <p:nvPr>
            <p:extLst>
              <p:ext uri="{D42A27DB-BD31-4B8C-83A1-F6EECF244321}">
                <p14:modId xmlns:p14="http://schemas.microsoft.com/office/powerpoint/2010/main" val="1704019212"/>
              </p:ext>
            </p:extLst>
          </p:nvPr>
        </p:nvGraphicFramePr>
        <p:xfrm>
          <a:off x="6800175" y="2177261"/>
          <a:ext cx="4119810" cy="1463040"/>
        </p:xfrm>
        <a:graphic>
          <a:graphicData uri="http://schemas.openxmlformats.org/drawingml/2006/table">
            <a:tbl>
              <a:tblPr firstRow="1" bandRow="1">
                <a:tableStyleId>{5C22544A-7EE6-4342-B048-85BDC9FD1C3A}</a:tableStyleId>
              </a:tblPr>
              <a:tblGrid>
                <a:gridCol w="1373270">
                  <a:extLst>
                    <a:ext uri="{9D8B030D-6E8A-4147-A177-3AD203B41FA5}">
                      <a16:colId xmlns:a16="http://schemas.microsoft.com/office/drawing/2014/main" val="846677494"/>
                    </a:ext>
                  </a:extLst>
                </a:gridCol>
                <a:gridCol w="686635">
                  <a:extLst>
                    <a:ext uri="{9D8B030D-6E8A-4147-A177-3AD203B41FA5}">
                      <a16:colId xmlns:a16="http://schemas.microsoft.com/office/drawing/2014/main" val="2994855603"/>
                    </a:ext>
                  </a:extLst>
                </a:gridCol>
                <a:gridCol w="686635">
                  <a:extLst>
                    <a:ext uri="{9D8B030D-6E8A-4147-A177-3AD203B41FA5}">
                      <a16:colId xmlns:a16="http://schemas.microsoft.com/office/drawing/2014/main" val="2594446917"/>
                    </a:ext>
                  </a:extLst>
                </a:gridCol>
                <a:gridCol w="686635">
                  <a:extLst>
                    <a:ext uri="{9D8B030D-6E8A-4147-A177-3AD203B41FA5}">
                      <a16:colId xmlns:a16="http://schemas.microsoft.com/office/drawing/2014/main" val="242510966"/>
                    </a:ext>
                  </a:extLst>
                </a:gridCol>
                <a:gridCol w="686635">
                  <a:extLst>
                    <a:ext uri="{9D8B030D-6E8A-4147-A177-3AD203B41FA5}">
                      <a16:colId xmlns:a16="http://schemas.microsoft.com/office/drawing/2014/main" val="303428727"/>
                    </a:ext>
                  </a:extLst>
                </a:gridCol>
              </a:tblGrid>
              <a:tr h="331391">
                <a:tc rowSpan="2">
                  <a:txBody>
                    <a:bodyPr/>
                    <a:lstStyle/>
                    <a:p>
                      <a:pPr algn="ctr"/>
                      <a:endParaRPr lang="en-US" dirty="0"/>
                    </a:p>
                    <a:p>
                      <a:pPr algn="ctr"/>
                      <a:r>
                        <a:rPr lang="en-US" dirty="0"/>
                        <a:t>Year</a:t>
                      </a:r>
                    </a:p>
                  </a:txBody>
                  <a:tcPr/>
                </a:tc>
                <a:tc gridSpan="2">
                  <a:txBody>
                    <a:bodyPr/>
                    <a:lstStyle/>
                    <a:p>
                      <a:pPr algn="ctr"/>
                      <a:r>
                        <a:rPr lang="en-US" dirty="0"/>
                        <a:t>w/o Project</a:t>
                      </a:r>
                    </a:p>
                  </a:txBody>
                  <a:tcPr/>
                </a:tc>
                <a:tc hMerge="1">
                  <a:txBody>
                    <a:bodyPr/>
                    <a:lstStyle/>
                    <a:p>
                      <a:endParaRPr lang="en-US" dirty="0"/>
                    </a:p>
                  </a:txBody>
                  <a:tcPr/>
                </a:tc>
                <a:tc gridSpan="2">
                  <a:txBody>
                    <a:bodyPr/>
                    <a:lstStyle/>
                    <a:p>
                      <a:pPr algn="ctr"/>
                      <a:r>
                        <a:rPr lang="en-US" dirty="0"/>
                        <a:t>w/ Project</a:t>
                      </a:r>
                    </a:p>
                  </a:txBody>
                  <a:tcPr/>
                </a:tc>
                <a:tc hMerge="1">
                  <a:txBody>
                    <a:bodyPr/>
                    <a:lstStyle/>
                    <a:p>
                      <a:endParaRPr lang="en-US" dirty="0"/>
                    </a:p>
                  </a:txBody>
                  <a:tcPr/>
                </a:tc>
                <a:extLst>
                  <a:ext uri="{0D108BD9-81ED-4DB2-BD59-A6C34878D82A}">
                    <a16:rowId xmlns:a16="http://schemas.microsoft.com/office/drawing/2014/main" val="1850795008"/>
                  </a:ext>
                </a:extLst>
              </a:tr>
              <a:tr h="331391">
                <a:tc vMerge="1">
                  <a:txBody>
                    <a:bodyPr/>
                    <a:lstStyle/>
                    <a:p>
                      <a:endParaRPr lang="en-US"/>
                    </a:p>
                  </a:txBody>
                  <a:tcPr/>
                </a:tc>
                <a:tc>
                  <a:txBody>
                    <a:bodyPr/>
                    <a:lstStyle/>
                    <a:p>
                      <a:pPr algn="ctr"/>
                      <a:r>
                        <a:rPr lang="en-US" dirty="0"/>
                        <a:t>AM</a:t>
                      </a:r>
                    </a:p>
                  </a:txBody>
                  <a:tcPr/>
                </a:tc>
                <a:tc>
                  <a:txBody>
                    <a:bodyPr/>
                    <a:lstStyle/>
                    <a:p>
                      <a:pPr algn="ctr"/>
                      <a:r>
                        <a:rPr lang="en-US" dirty="0"/>
                        <a:t>PM</a:t>
                      </a:r>
                    </a:p>
                  </a:txBody>
                  <a:tcPr/>
                </a:tc>
                <a:tc>
                  <a:txBody>
                    <a:bodyPr/>
                    <a:lstStyle/>
                    <a:p>
                      <a:pPr algn="ctr"/>
                      <a:r>
                        <a:rPr lang="en-US" dirty="0"/>
                        <a:t>AM</a:t>
                      </a:r>
                    </a:p>
                  </a:txBody>
                  <a:tcPr/>
                </a:tc>
                <a:tc>
                  <a:txBody>
                    <a:bodyPr/>
                    <a:lstStyle/>
                    <a:p>
                      <a:pPr algn="ctr"/>
                      <a:r>
                        <a:rPr lang="en-US" dirty="0"/>
                        <a:t>PM</a:t>
                      </a:r>
                    </a:p>
                  </a:txBody>
                  <a:tcPr/>
                </a:tc>
                <a:extLst>
                  <a:ext uri="{0D108BD9-81ED-4DB2-BD59-A6C34878D82A}">
                    <a16:rowId xmlns:a16="http://schemas.microsoft.com/office/drawing/2014/main" val="182016215"/>
                  </a:ext>
                </a:extLst>
              </a:tr>
              <a:tr h="331391">
                <a:tc>
                  <a:txBody>
                    <a:bodyPr/>
                    <a:lstStyle/>
                    <a:p>
                      <a:r>
                        <a:rPr lang="en-US" dirty="0"/>
                        <a:t>2015</a:t>
                      </a:r>
                    </a:p>
                  </a:txBody>
                  <a:tcPr/>
                </a:tc>
                <a:tc>
                  <a:txBody>
                    <a:bodyPr/>
                    <a:lstStyle/>
                    <a:p>
                      <a:pPr algn="ctr"/>
                      <a:r>
                        <a:rPr lang="en-US" dirty="0"/>
                        <a:t>E</a:t>
                      </a:r>
                    </a:p>
                  </a:txBody>
                  <a:tcPr/>
                </a:tc>
                <a:tc>
                  <a:txBody>
                    <a:bodyPr/>
                    <a:lstStyle/>
                    <a:p>
                      <a:pPr algn="ctr"/>
                      <a:r>
                        <a:rPr lang="en-US" dirty="0"/>
                        <a:t>F</a:t>
                      </a:r>
                    </a:p>
                  </a:txBody>
                  <a:tcPr/>
                </a:tc>
                <a:tc>
                  <a:txBody>
                    <a:bodyPr/>
                    <a:lstStyle/>
                    <a:p>
                      <a:pPr algn="ctr"/>
                      <a:r>
                        <a:rPr lang="en-US" dirty="0"/>
                        <a:t>D</a:t>
                      </a:r>
                    </a:p>
                  </a:txBody>
                  <a:tcPr/>
                </a:tc>
                <a:tc>
                  <a:txBody>
                    <a:bodyPr/>
                    <a:lstStyle/>
                    <a:p>
                      <a:pPr algn="ctr"/>
                      <a:r>
                        <a:rPr lang="en-US" dirty="0"/>
                        <a:t>D</a:t>
                      </a:r>
                    </a:p>
                  </a:txBody>
                  <a:tcPr/>
                </a:tc>
                <a:extLst>
                  <a:ext uri="{0D108BD9-81ED-4DB2-BD59-A6C34878D82A}">
                    <a16:rowId xmlns:a16="http://schemas.microsoft.com/office/drawing/2014/main" val="1849111505"/>
                  </a:ext>
                </a:extLst>
              </a:tr>
              <a:tr h="331391">
                <a:tc>
                  <a:txBody>
                    <a:bodyPr/>
                    <a:lstStyle/>
                    <a:p>
                      <a:r>
                        <a:rPr lang="en-US" dirty="0"/>
                        <a:t>2040</a:t>
                      </a:r>
                    </a:p>
                  </a:txBody>
                  <a:tcPr/>
                </a:tc>
                <a:tc>
                  <a:txBody>
                    <a:bodyPr/>
                    <a:lstStyle/>
                    <a:p>
                      <a:pPr algn="ctr"/>
                      <a:r>
                        <a:rPr lang="en-US" dirty="0"/>
                        <a:t>F</a:t>
                      </a:r>
                    </a:p>
                  </a:txBody>
                  <a:tcPr/>
                </a:tc>
                <a:tc>
                  <a:txBody>
                    <a:bodyPr/>
                    <a:lstStyle/>
                    <a:p>
                      <a:pPr algn="ctr"/>
                      <a:r>
                        <a:rPr lang="en-US" dirty="0"/>
                        <a:t>F</a:t>
                      </a:r>
                    </a:p>
                  </a:txBody>
                  <a:tcPr/>
                </a:tc>
                <a:tc>
                  <a:txBody>
                    <a:bodyPr/>
                    <a:lstStyle/>
                    <a:p>
                      <a:pPr algn="ctr"/>
                      <a:r>
                        <a:rPr lang="en-US" dirty="0"/>
                        <a:t>D</a:t>
                      </a:r>
                    </a:p>
                  </a:txBody>
                  <a:tcPr/>
                </a:tc>
                <a:tc>
                  <a:txBody>
                    <a:bodyPr/>
                    <a:lstStyle/>
                    <a:p>
                      <a:pPr algn="ctr"/>
                      <a:r>
                        <a:rPr lang="en-US" dirty="0"/>
                        <a:t>E</a:t>
                      </a:r>
                    </a:p>
                  </a:txBody>
                  <a:tcPr/>
                </a:tc>
                <a:extLst>
                  <a:ext uri="{0D108BD9-81ED-4DB2-BD59-A6C34878D82A}">
                    <a16:rowId xmlns:a16="http://schemas.microsoft.com/office/drawing/2014/main" val="3594460288"/>
                  </a:ext>
                </a:extLst>
              </a:tr>
            </a:tbl>
          </a:graphicData>
        </a:graphic>
      </p:graphicFrame>
      <p:sp>
        <p:nvSpPr>
          <p:cNvPr id="3" name="TextBox 2">
            <a:extLst>
              <a:ext uri="{FF2B5EF4-FFF2-40B4-BE49-F238E27FC236}">
                <a16:creationId xmlns:a16="http://schemas.microsoft.com/office/drawing/2014/main" id="{3ADFC9A3-DEDE-4ADF-907F-A296661D5910}"/>
              </a:ext>
            </a:extLst>
          </p:cNvPr>
          <p:cNvSpPr txBox="1"/>
          <p:nvPr/>
        </p:nvSpPr>
        <p:spPr>
          <a:xfrm>
            <a:off x="6414281" y="1612831"/>
            <a:ext cx="4505704" cy="369332"/>
          </a:xfrm>
          <a:prstGeom prst="rect">
            <a:avLst/>
          </a:prstGeom>
          <a:noFill/>
        </p:spPr>
        <p:txBody>
          <a:bodyPr wrap="square" rtlCol="0">
            <a:spAutoFit/>
          </a:bodyPr>
          <a:lstStyle/>
          <a:p>
            <a:r>
              <a:rPr lang="en-US" dirty="0"/>
              <a:t>Corridor Average Peak Hour Level of Service</a:t>
            </a:r>
          </a:p>
        </p:txBody>
      </p:sp>
      <p:sp>
        <p:nvSpPr>
          <p:cNvPr id="10" name="TextBox 9">
            <a:extLst>
              <a:ext uri="{FF2B5EF4-FFF2-40B4-BE49-F238E27FC236}">
                <a16:creationId xmlns:a16="http://schemas.microsoft.com/office/drawing/2014/main" id="{04184C33-8849-4D1D-A6B5-8EC4D4968653}"/>
              </a:ext>
            </a:extLst>
          </p:cNvPr>
          <p:cNvSpPr txBox="1"/>
          <p:nvPr/>
        </p:nvSpPr>
        <p:spPr>
          <a:xfrm>
            <a:off x="5373186" y="4406227"/>
            <a:ext cx="939493" cy="307777"/>
          </a:xfrm>
          <a:prstGeom prst="rect">
            <a:avLst/>
          </a:prstGeom>
          <a:noFill/>
        </p:spPr>
        <p:txBody>
          <a:bodyPr wrap="square" rtlCol="0">
            <a:spAutoFit/>
          </a:bodyPr>
          <a:lstStyle/>
          <a:p>
            <a:r>
              <a:rPr lang="en-US" sz="1400" dirty="0"/>
              <a:t>Parking CF</a:t>
            </a:r>
          </a:p>
        </p:txBody>
      </p:sp>
      <p:sp>
        <p:nvSpPr>
          <p:cNvPr id="12" name="TextBox 11">
            <a:extLst>
              <a:ext uri="{FF2B5EF4-FFF2-40B4-BE49-F238E27FC236}">
                <a16:creationId xmlns:a16="http://schemas.microsoft.com/office/drawing/2014/main" id="{17F61249-DFC6-4D6F-A86C-2BCC5B3B000E}"/>
              </a:ext>
            </a:extLst>
          </p:cNvPr>
          <p:cNvSpPr txBox="1"/>
          <p:nvPr/>
        </p:nvSpPr>
        <p:spPr>
          <a:xfrm>
            <a:off x="5369459" y="3275111"/>
            <a:ext cx="939493" cy="307777"/>
          </a:xfrm>
          <a:prstGeom prst="rect">
            <a:avLst/>
          </a:prstGeom>
          <a:noFill/>
        </p:spPr>
        <p:txBody>
          <a:bodyPr wrap="square" rtlCol="0">
            <a:spAutoFit/>
          </a:bodyPr>
          <a:lstStyle/>
          <a:p>
            <a:r>
              <a:rPr lang="en-US" sz="1400" dirty="0"/>
              <a:t>Parking CF</a:t>
            </a:r>
          </a:p>
        </p:txBody>
      </p:sp>
      <p:sp>
        <p:nvSpPr>
          <p:cNvPr id="13" name="TextBox 12">
            <a:extLst>
              <a:ext uri="{FF2B5EF4-FFF2-40B4-BE49-F238E27FC236}">
                <a16:creationId xmlns:a16="http://schemas.microsoft.com/office/drawing/2014/main" id="{2A356BDD-7E32-4DEF-893C-08EFCAC914D6}"/>
              </a:ext>
            </a:extLst>
          </p:cNvPr>
          <p:cNvSpPr txBox="1"/>
          <p:nvPr/>
        </p:nvSpPr>
        <p:spPr>
          <a:xfrm>
            <a:off x="385034" y="4377608"/>
            <a:ext cx="939493" cy="307777"/>
          </a:xfrm>
          <a:prstGeom prst="rect">
            <a:avLst/>
          </a:prstGeom>
          <a:noFill/>
        </p:spPr>
        <p:txBody>
          <a:bodyPr wrap="square" rtlCol="0">
            <a:spAutoFit/>
          </a:bodyPr>
          <a:lstStyle/>
          <a:p>
            <a:r>
              <a:rPr lang="en-US" sz="1400" dirty="0"/>
              <a:t>Parking CF</a:t>
            </a:r>
          </a:p>
        </p:txBody>
      </p:sp>
      <p:sp>
        <p:nvSpPr>
          <p:cNvPr id="14" name="TextBox 13">
            <a:extLst>
              <a:ext uri="{FF2B5EF4-FFF2-40B4-BE49-F238E27FC236}">
                <a16:creationId xmlns:a16="http://schemas.microsoft.com/office/drawing/2014/main" id="{6B2E692E-0E89-4111-9A96-7A8545567397}"/>
              </a:ext>
            </a:extLst>
          </p:cNvPr>
          <p:cNvSpPr txBox="1"/>
          <p:nvPr/>
        </p:nvSpPr>
        <p:spPr>
          <a:xfrm>
            <a:off x="385034" y="3240604"/>
            <a:ext cx="939493" cy="307777"/>
          </a:xfrm>
          <a:prstGeom prst="rect">
            <a:avLst/>
          </a:prstGeom>
          <a:noFill/>
        </p:spPr>
        <p:txBody>
          <a:bodyPr wrap="square" rtlCol="0">
            <a:spAutoFit/>
          </a:bodyPr>
          <a:lstStyle/>
          <a:p>
            <a:r>
              <a:rPr lang="en-US" sz="1400" dirty="0"/>
              <a:t>Parking CF</a:t>
            </a:r>
          </a:p>
        </p:txBody>
      </p:sp>
      <p:cxnSp>
        <p:nvCxnSpPr>
          <p:cNvPr id="15" name="Straight Arrow Connector 14">
            <a:extLst>
              <a:ext uri="{FF2B5EF4-FFF2-40B4-BE49-F238E27FC236}">
                <a16:creationId xmlns:a16="http://schemas.microsoft.com/office/drawing/2014/main" id="{05E57E69-5EBD-41A8-B322-18876116889D}"/>
              </a:ext>
            </a:extLst>
          </p:cNvPr>
          <p:cNvCxnSpPr>
            <a:cxnSpLocks/>
          </p:cNvCxnSpPr>
          <p:nvPr/>
        </p:nvCxnSpPr>
        <p:spPr>
          <a:xfrm>
            <a:off x="1225599" y="3379511"/>
            <a:ext cx="369116" cy="176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D59F6F14-9963-45AD-B628-709504DE93B3}"/>
              </a:ext>
            </a:extLst>
          </p:cNvPr>
          <p:cNvCxnSpPr>
            <a:cxnSpLocks/>
          </p:cNvCxnSpPr>
          <p:nvPr/>
        </p:nvCxnSpPr>
        <p:spPr>
          <a:xfrm flipV="1">
            <a:off x="1241571" y="4406227"/>
            <a:ext cx="353144" cy="1347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CDC04E95-5A2B-4D0D-9639-2385B48A57F5}"/>
              </a:ext>
            </a:extLst>
          </p:cNvPr>
          <p:cNvCxnSpPr>
            <a:cxnSpLocks/>
            <a:stCxn id="12" idx="1"/>
          </p:cNvCxnSpPr>
          <p:nvPr/>
        </p:nvCxnSpPr>
        <p:spPr>
          <a:xfrm flipH="1">
            <a:off x="5066523" y="3429000"/>
            <a:ext cx="302936" cy="1266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FACE7BF6-B069-405F-9F01-E1A7B5A5C1DD}"/>
              </a:ext>
            </a:extLst>
          </p:cNvPr>
          <p:cNvCxnSpPr>
            <a:cxnSpLocks/>
            <a:stCxn id="10" idx="1"/>
          </p:cNvCxnSpPr>
          <p:nvPr/>
        </p:nvCxnSpPr>
        <p:spPr>
          <a:xfrm flipH="1" flipV="1">
            <a:off x="5062264" y="4447782"/>
            <a:ext cx="310922" cy="1123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5718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3843" y="1721567"/>
            <a:ext cx="5039133" cy="4857888"/>
          </a:xfrm>
        </p:spPr>
        <p:txBody>
          <a:bodyPr>
            <a:normAutofit fontScale="92500" lnSpcReduction="20000"/>
          </a:bodyPr>
          <a:lstStyle/>
          <a:p>
            <a:pPr marL="0" indent="0">
              <a:buNone/>
            </a:pPr>
            <a:endParaRPr lang="en-US" sz="1800" dirty="0"/>
          </a:p>
          <a:p>
            <a:r>
              <a:rPr lang="en-US" sz="1800" dirty="0"/>
              <a:t>Provide 3 thru lanes of travel through intersection. The curb lane being a thru movement/right turn, within 500 feet in each direction on Slauson  Avenue only.</a:t>
            </a:r>
          </a:p>
          <a:p>
            <a:r>
              <a:rPr lang="en-US" sz="1800" dirty="0"/>
              <a:t>Remove and replace curbs curbs to provide 14 foot wide curb lane, decreasing existing parkway width</a:t>
            </a:r>
          </a:p>
          <a:p>
            <a:r>
              <a:rPr lang="en-US" sz="1800" dirty="0"/>
              <a:t>Remove/relocate parkway improvements and storm drain facilities</a:t>
            </a:r>
          </a:p>
          <a:p>
            <a:r>
              <a:rPr lang="en-US" sz="1800" dirty="0"/>
              <a:t>Signal, pavement improvements</a:t>
            </a:r>
          </a:p>
          <a:p>
            <a:r>
              <a:rPr lang="en-US" sz="1800" dirty="0"/>
              <a:t>Signal interconnect/synchronization</a:t>
            </a:r>
          </a:p>
          <a:p>
            <a:r>
              <a:rPr lang="en-US" sz="1800" dirty="0"/>
              <a:t>Green Streets/Pavement Improvements due to widening</a:t>
            </a:r>
          </a:p>
          <a:p>
            <a:r>
              <a:rPr lang="en-US" sz="1800" dirty="0"/>
              <a:t>Striping/Signage improvements, evaluate for shared bike lanes on Slauson Avenue</a:t>
            </a:r>
          </a:p>
          <a:p>
            <a:r>
              <a:rPr lang="en-US" sz="1800" dirty="0"/>
              <a:t>Move bus stops to far side of intersections</a:t>
            </a:r>
          </a:p>
          <a:p>
            <a:r>
              <a:rPr lang="en-US" sz="1800" dirty="0"/>
              <a:t>2040 LOS w/ project at intersections #68 – D AM / E PM; #69 – D AM / E PM; #151 – E AM / E PM</a:t>
            </a:r>
          </a:p>
        </p:txBody>
      </p:sp>
      <p:pic>
        <p:nvPicPr>
          <p:cNvPr id="4" name="Picture 3">
            <a:extLst>
              <a:ext uri="{FF2B5EF4-FFF2-40B4-BE49-F238E27FC236}">
                <a16:creationId xmlns:a16="http://schemas.microsoft.com/office/drawing/2014/main" id="{8ECB3225-E5E2-466D-92CA-D058499387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49" y="118955"/>
            <a:ext cx="1272035" cy="1280160"/>
          </a:xfrm>
          <a:prstGeom prst="rect">
            <a:avLst/>
          </a:prstGeom>
        </p:spPr>
      </p:pic>
      <p:sp>
        <p:nvSpPr>
          <p:cNvPr id="7" name="Title 1">
            <a:extLst>
              <a:ext uri="{FF2B5EF4-FFF2-40B4-BE49-F238E27FC236}">
                <a16:creationId xmlns:a16="http://schemas.microsoft.com/office/drawing/2014/main" id="{8E87FB95-DE5F-48B3-BE0C-393202FABA72}"/>
              </a:ext>
            </a:extLst>
          </p:cNvPr>
          <p:cNvSpPr txBox="1">
            <a:spLocks/>
          </p:cNvSpPr>
          <p:nvPr/>
        </p:nvSpPr>
        <p:spPr>
          <a:xfrm>
            <a:off x="1775792" y="130244"/>
            <a:ext cx="95515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00" dirty="0"/>
              <a:t>Proposed Improvements </a:t>
            </a:r>
          </a:p>
        </p:txBody>
      </p:sp>
      <p:pic>
        <p:nvPicPr>
          <p:cNvPr id="8" name="Picture 7">
            <a:extLst>
              <a:ext uri="{FF2B5EF4-FFF2-40B4-BE49-F238E27FC236}">
                <a16:creationId xmlns:a16="http://schemas.microsoft.com/office/drawing/2014/main" id="{CC370DA2-0A0B-4C06-BA0A-9D035FDC6533}"/>
              </a:ext>
            </a:extLst>
          </p:cNvPr>
          <p:cNvPicPr>
            <a:picLocks noChangeAspect="1"/>
          </p:cNvPicPr>
          <p:nvPr/>
        </p:nvPicPr>
        <p:blipFill>
          <a:blip r:embed="rId3"/>
          <a:stretch>
            <a:fillRect/>
          </a:stretch>
        </p:blipFill>
        <p:spPr>
          <a:xfrm>
            <a:off x="249024" y="1570125"/>
            <a:ext cx="6302519" cy="5009330"/>
          </a:xfrm>
          <a:prstGeom prst="rect">
            <a:avLst/>
          </a:prstGeom>
        </p:spPr>
      </p:pic>
      <p:sp>
        <p:nvSpPr>
          <p:cNvPr id="9" name="TextBox 8">
            <a:extLst>
              <a:ext uri="{FF2B5EF4-FFF2-40B4-BE49-F238E27FC236}">
                <a16:creationId xmlns:a16="http://schemas.microsoft.com/office/drawing/2014/main" id="{4AA4A759-CE86-4722-8E9D-FC7AE7FDE3CC}"/>
              </a:ext>
            </a:extLst>
          </p:cNvPr>
          <p:cNvSpPr txBox="1"/>
          <p:nvPr/>
        </p:nvSpPr>
        <p:spPr>
          <a:xfrm>
            <a:off x="5903602" y="4610437"/>
            <a:ext cx="384795" cy="307777"/>
          </a:xfrm>
          <a:prstGeom prst="rect">
            <a:avLst/>
          </a:prstGeom>
          <a:noFill/>
        </p:spPr>
        <p:txBody>
          <a:bodyPr wrap="square" rtlCol="0">
            <a:spAutoFit/>
          </a:bodyPr>
          <a:lstStyle/>
          <a:p>
            <a:r>
              <a:rPr lang="en-US" sz="1400" dirty="0"/>
              <a:t>CF</a:t>
            </a:r>
          </a:p>
        </p:txBody>
      </p:sp>
      <p:sp>
        <p:nvSpPr>
          <p:cNvPr id="10" name="TextBox 9">
            <a:extLst>
              <a:ext uri="{FF2B5EF4-FFF2-40B4-BE49-F238E27FC236}">
                <a16:creationId xmlns:a16="http://schemas.microsoft.com/office/drawing/2014/main" id="{F3F93BC1-95C4-48EE-86F4-6D623324D1AC}"/>
              </a:ext>
            </a:extLst>
          </p:cNvPr>
          <p:cNvSpPr txBox="1"/>
          <p:nvPr/>
        </p:nvSpPr>
        <p:spPr>
          <a:xfrm>
            <a:off x="5892800" y="3142639"/>
            <a:ext cx="384795" cy="307777"/>
          </a:xfrm>
          <a:prstGeom prst="rect">
            <a:avLst/>
          </a:prstGeom>
          <a:noFill/>
        </p:spPr>
        <p:txBody>
          <a:bodyPr wrap="square" rtlCol="0">
            <a:spAutoFit/>
          </a:bodyPr>
          <a:lstStyle/>
          <a:p>
            <a:r>
              <a:rPr lang="en-US" sz="1400" dirty="0"/>
              <a:t>CF</a:t>
            </a:r>
          </a:p>
        </p:txBody>
      </p:sp>
      <p:sp>
        <p:nvSpPr>
          <p:cNvPr id="11" name="TextBox 10">
            <a:extLst>
              <a:ext uri="{FF2B5EF4-FFF2-40B4-BE49-F238E27FC236}">
                <a16:creationId xmlns:a16="http://schemas.microsoft.com/office/drawing/2014/main" id="{32A6B5FB-5659-4952-8D09-A362A0E81BC6}"/>
              </a:ext>
            </a:extLst>
          </p:cNvPr>
          <p:cNvSpPr txBox="1"/>
          <p:nvPr/>
        </p:nvSpPr>
        <p:spPr>
          <a:xfrm>
            <a:off x="359571" y="4610438"/>
            <a:ext cx="384795" cy="307777"/>
          </a:xfrm>
          <a:prstGeom prst="rect">
            <a:avLst/>
          </a:prstGeom>
          <a:noFill/>
        </p:spPr>
        <p:txBody>
          <a:bodyPr wrap="square" rtlCol="0">
            <a:spAutoFit/>
          </a:bodyPr>
          <a:lstStyle/>
          <a:p>
            <a:r>
              <a:rPr lang="en-US" sz="1400" dirty="0"/>
              <a:t>CF</a:t>
            </a:r>
          </a:p>
        </p:txBody>
      </p:sp>
      <p:sp>
        <p:nvSpPr>
          <p:cNvPr id="12" name="TextBox 11">
            <a:extLst>
              <a:ext uri="{FF2B5EF4-FFF2-40B4-BE49-F238E27FC236}">
                <a16:creationId xmlns:a16="http://schemas.microsoft.com/office/drawing/2014/main" id="{FC98F68E-0BEF-4013-A616-44CD36E5DCF5}"/>
              </a:ext>
            </a:extLst>
          </p:cNvPr>
          <p:cNvSpPr txBox="1"/>
          <p:nvPr/>
        </p:nvSpPr>
        <p:spPr>
          <a:xfrm>
            <a:off x="359571" y="3142639"/>
            <a:ext cx="384795" cy="307777"/>
          </a:xfrm>
          <a:prstGeom prst="rect">
            <a:avLst/>
          </a:prstGeom>
          <a:noFill/>
        </p:spPr>
        <p:txBody>
          <a:bodyPr wrap="square" rtlCol="0">
            <a:spAutoFit/>
          </a:bodyPr>
          <a:lstStyle/>
          <a:p>
            <a:r>
              <a:rPr lang="en-US" sz="1400" dirty="0"/>
              <a:t>CF</a:t>
            </a:r>
          </a:p>
        </p:txBody>
      </p:sp>
      <p:cxnSp>
        <p:nvCxnSpPr>
          <p:cNvPr id="13" name="Straight Arrow Connector 12">
            <a:extLst>
              <a:ext uri="{FF2B5EF4-FFF2-40B4-BE49-F238E27FC236}">
                <a16:creationId xmlns:a16="http://schemas.microsoft.com/office/drawing/2014/main" id="{D49918F9-730D-48CE-A2CC-65EA6667D12C}"/>
              </a:ext>
            </a:extLst>
          </p:cNvPr>
          <p:cNvCxnSpPr>
            <a:cxnSpLocks/>
          </p:cNvCxnSpPr>
          <p:nvPr/>
        </p:nvCxnSpPr>
        <p:spPr>
          <a:xfrm>
            <a:off x="643710" y="3277912"/>
            <a:ext cx="369116" cy="176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4F72A99D-7BDD-49FB-8771-D889D05F9EDD}"/>
              </a:ext>
            </a:extLst>
          </p:cNvPr>
          <p:cNvCxnSpPr>
            <a:cxnSpLocks/>
          </p:cNvCxnSpPr>
          <p:nvPr/>
        </p:nvCxnSpPr>
        <p:spPr>
          <a:xfrm flipV="1">
            <a:off x="659682" y="4629579"/>
            <a:ext cx="353144" cy="1347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F1174DFF-BD3B-4BBC-A542-D0086B09484D}"/>
              </a:ext>
            </a:extLst>
          </p:cNvPr>
          <p:cNvCxnSpPr>
            <a:cxnSpLocks/>
          </p:cNvCxnSpPr>
          <p:nvPr/>
        </p:nvCxnSpPr>
        <p:spPr>
          <a:xfrm flipH="1">
            <a:off x="5618852" y="3302335"/>
            <a:ext cx="302936" cy="1266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1B5CFA25-9090-4ADE-A9AA-EC31013E02BA}"/>
              </a:ext>
            </a:extLst>
          </p:cNvPr>
          <p:cNvCxnSpPr>
            <a:cxnSpLocks/>
          </p:cNvCxnSpPr>
          <p:nvPr/>
        </p:nvCxnSpPr>
        <p:spPr>
          <a:xfrm flipH="1" flipV="1">
            <a:off x="5614859" y="4651992"/>
            <a:ext cx="310922" cy="1123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29B5161C-B1FE-4B7F-A393-505538A84C9B}"/>
              </a:ext>
            </a:extLst>
          </p:cNvPr>
          <p:cNvSpPr txBox="1"/>
          <p:nvPr/>
        </p:nvSpPr>
        <p:spPr>
          <a:xfrm>
            <a:off x="4254910" y="5144348"/>
            <a:ext cx="1841089" cy="523220"/>
          </a:xfrm>
          <a:prstGeom prst="rect">
            <a:avLst/>
          </a:prstGeom>
          <a:noFill/>
        </p:spPr>
        <p:txBody>
          <a:bodyPr wrap="square" rtlCol="0">
            <a:spAutoFit/>
          </a:bodyPr>
          <a:lstStyle/>
          <a:p>
            <a:r>
              <a:rPr lang="en-US" sz="1400" dirty="0"/>
              <a:t>Re-align curb to obtain 14’ lane (</a:t>
            </a:r>
            <a:r>
              <a:rPr lang="en-US" sz="1400" dirty="0" err="1"/>
              <a:t>typ</a:t>
            </a:r>
            <a:r>
              <a:rPr lang="en-US" sz="1400" dirty="0"/>
              <a:t>)</a:t>
            </a:r>
          </a:p>
        </p:txBody>
      </p:sp>
      <p:cxnSp>
        <p:nvCxnSpPr>
          <p:cNvPr id="18" name="Straight Arrow Connector 17">
            <a:extLst>
              <a:ext uri="{FF2B5EF4-FFF2-40B4-BE49-F238E27FC236}">
                <a16:creationId xmlns:a16="http://schemas.microsoft.com/office/drawing/2014/main" id="{A1B9AEB5-09CF-41CD-B069-C204249A70A7}"/>
              </a:ext>
            </a:extLst>
          </p:cNvPr>
          <p:cNvCxnSpPr>
            <a:cxnSpLocks/>
            <a:stCxn id="17" idx="0"/>
          </p:cNvCxnSpPr>
          <p:nvPr/>
        </p:nvCxnSpPr>
        <p:spPr>
          <a:xfrm flipV="1">
            <a:off x="5175455" y="4651994"/>
            <a:ext cx="0" cy="4923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099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B239-F24D-4A1F-89BB-F1995235BC3F}"/>
              </a:ext>
            </a:extLst>
          </p:cNvPr>
          <p:cNvSpPr>
            <a:spLocks noGrp="1"/>
          </p:cNvSpPr>
          <p:nvPr>
            <p:ph type="title"/>
          </p:nvPr>
        </p:nvSpPr>
        <p:spPr>
          <a:xfrm>
            <a:off x="1775792" y="130244"/>
            <a:ext cx="9551503" cy="1325563"/>
          </a:xfrm>
        </p:spPr>
        <p:txBody>
          <a:bodyPr>
            <a:normAutofit/>
          </a:bodyPr>
          <a:lstStyle/>
          <a:p>
            <a:r>
              <a:rPr lang="en-US" sz="5200" dirty="0"/>
              <a:t>Funding Criteria</a:t>
            </a:r>
          </a:p>
        </p:txBody>
      </p:sp>
      <p:sp>
        <p:nvSpPr>
          <p:cNvPr id="4" name="TextBox 3">
            <a:extLst>
              <a:ext uri="{FF2B5EF4-FFF2-40B4-BE49-F238E27FC236}">
                <a16:creationId xmlns:a16="http://schemas.microsoft.com/office/drawing/2014/main" id="{BD52A525-A450-42B6-8AE2-5A4486F98A5B}"/>
              </a:ext>
            </a:extLst>
          </p:cNvPr>
          <p:cNvSpPr txBox="1"/>
          <p:nvPr/>
        </p:nvSpPr>
        <p:spPr>
          <a:xfrm>
            <a:off x="1502720" y="1138120"/>
            <a:ext cx="9551502" cy="4524315"/>
          </a:xfrm>
          <a:prstGeom prst="rect">
            <a:avLst/>
          </a:prstGeom>
          <a:noFill/>
        </p:spPr>
        <p:txBody>
          <a:bodyPr wrap="square" rtlCol="0">
            <a:spAutoFit/>
          </a:bodyPr>
          <a:lstStyle/>
          <a:p>
            <a:pPr marL="342900" indent="-342900">
              <a:buAutoNum type="arabicParenR"/>
            </a:pPr>
            <a:r>
              <a:rPr lang="en-US" dirty="0"/>
              <a:t>Is the initial project consistent with the I-710 Alternatives as currently defined? How is the project consistent (provide details)?</a:t>
            </a:r>
          </a:p>
          <a:p>
            <a:r>
              <a:rPr lang="en-US" dirty="0"/>
              <a:t>	- </a:t>
            </a:r>
            <a:r>
              <a:rPr lang="en-US" i="1" dirty="0"/>
              <a:t>Yes, the project begins at the intersection of Slauson/Alameda and proceeds easterly </a:t>
            </a:r>
          </a:p>
          <a:p>
            <a:r>
              <a:rPr lang="en-US" i="1" dirty="0"/>
              <a:t>	to the intersection of Slauson/Downey-</a:t>
            </a:r>
            <a:r>
              <a:rPr lang="en-US" i="1" dirty="0" err="1"/>
              <a:t>Malburg</a:t>
            </a:r>
            <a:endParaRPr lang="en-US" i="1" dirty="0"/>
          </a:p>
          <a:p>
            <a:r>
              <a:rPr lang="en-US" i="1" dirty="0"/>
              <a:t>	- The project encompasses the Early Action List of intersections of Slauson at Alameda</a:t>
            </a:r>
          </a:p>
          <a:p>
            <a:r>
              <a:rPr lang="en-US" i="1" dirty="0"/>
              <a:t>	Intersection No. 68, 681; Slauson at Santa Fe Intersection No. 151; Slauson at Soto/Miles</a:t>
            </a:r>
          </a:p>
          <a:p>
            <a:r>
              <a:rPr lang="en-US" i="1" dirty="0"/>
              <a:t>	Intersection No. 69; Slauson at State Intersection No. 170; and Slauson at Downey/Malburg</a:t>
            </a:r>
          </a:p>
          <a:p>
            <a:r>
              <a:rPr lang="en-US" i="1" dirty="0"/>
              <a:t>	Intersection No. 169</a:t>
            </a:r>
          </a:p>
          <a:p>
            <a:endParaRPr lang="en-US" dirty="0"/>
          </a:p>
          <a:p>
            <a:r>
              <a:rPr lang="en-US" dirty="0"/>
              <a:t>2) Can the initial project stand alone by itself? Does it have independent utility? Can it be build consistent with existing and ultimate conditions in the I-710 corridor?</a:t>
            </a:r>
          </a:p>
          <a:p>
            <a:r>
              <a:rPr lang="en-US" dirty="0"/>
              <a:t>	- </a:t>
            </a:r>
            <a:r>
              <a:rPr lang="en-US" i="1" dirty="0"/>
              <a:t>Yes, the proposed project is needed to improve current capacity, operations and 	safety traffic safety conditions</a:t>
            </a:r>
          </a:p>
          <a:p>
            <a:r>
              <a:rPr lang="en-US" i="1" dirty="0"/>
              <a:t>	- Independent Utility</a:t>
            </a:r>
          </a:p>
          <a:p>
            <a:r>
              <a:rPr lang="en-US" i="1" dirty="0"/>
              <a:t>	- Beneficial to the City regardless of the I-710</a:t>
            </a:r>
          </a:p>
          <a:p>
            <a:r>
              <a:rPr lang="en-US" i="1" dirty="0"/>
              <a:t>	- Will mitigate existing traffic congestion and deficiencies</a:t>
            </a:r>
          </a:p>
        </p:txBody>
      </p:sp>
      <p:sp>
        <p:nvSpPr>
          <p:cNvPr id="6" name="Rectangle 5">
            <a:extLst>
              <a:ext uri="{FF2B5EF4-FFF2-40B4-BE49-F238E27FC236}">
                <a16:creationId xmlns:a16="http://schemas.microsoft.com/office/drawing/2014/main" id="{0948A98E-C0ED-4BE5-84AB-D939A5BF383A}"/>
              </a:ext>
            </a:extLst>
          </p:cNvPr>
          <p:cNvSpPr/>
          <p:nvPr/>
        </p:nvSpPr>
        <p:spPr>
          <a:xfrm>
            <a:off x="0" y="5633503"/>
            <a:ext cx="12192000" cy="12244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B1431DA-E836-4313-96D0-6A7136888A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49" y="118955"/>
            <a:ext cx="1272035" cy="1280160"/>
          </a:xfrm>
          <a:prstGeom prst="rect">
            <a:avLst/>
          </a:prstGeom>
        </p:spPr>
      </p:pic>
    </p:spTree>
    <p:extLst>
      <p:ext uri="{BB962C8B-B14F-4D97-AF65-F5344CB8AC3E}">
        <p14:creationId xmlns:p14="http://schemas.microsoft.com/office/powerpoint/2010/main" val="3476261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TotalTime>
  <Words>731</Words>
  <Application>Microsoft Office PowerPoint</Application>
  <PresentationFormat>Widescreen</PresentationFormat>
  <Paragraphs>169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Proposed I-710 Early Action Project City of Huntington Park Slauson Avenue Capacity  Enhancement Improvements</vt:lpstr>
      <vt:lpstr>Overview</vt:lpstr>
      <vt:lpstr>Project Location and Need</vt:lpstr>
      <vt:lpstr>Vicinity Map</vt:lpstr>
      <vt:lpstr>Existing Conditions</vt:lpstr>
      <vt:lpstr>Site Images </vt:lpstr>
      <vt:lpstr>Traffic Conditions &amp; Existing Improvements</vt:lpstr>
      <vt:lpstr>PowerPoint Presentation</vt:lpstr>
      <vt:lpstr>Funding Criteria</vt:lpstr>
      <vt:lpstr>Funding Criteria</vt:lpstr>
      <vt:lpstr>Funding Criteria</vt:lpstr>
      <vt:lpstr>Funding Criteria</vt:lpstr>
      <vt:lpstr>Funding Criteria</vt:lpstr>
      <vt:lpstr>Funding Criteria</vt:lpstr>
      <vt:lpstr>Summary/Questions and Answers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Santos</dc:creator>
  <cp:lastModifiedBy>COG Administration</cp:lastModifiedBy>
  <cp:revision>52</cp:revision>
  <cp:lastPrinted>2018-08-15T23:56:16Z</cp:lastPrinted>
  <dcterms:created xsi:type="dcterms:W3CDTF">2018-06-13T20:53:31Z</dcterms:created>
  <dcterms:modified xsi:type="dcterms:W3CDTF">2018-08-15T23:56:35Z</dcterms:modified>
</cp:coreProperties>
</file>